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9" r:id="rId5"/>
    <p:sldId id="259" r:id="rId6"/>
    <p:sldId id="267" r:id="rId7"/>
    <p:sldId id="261" r:id="rId8"/>
    <p:sldId id="263" r:id="rId9"/>
    <p:sldId id="264" r:id="rId10"/>
    <p:sldId id="271" r:id="rId11"/>
    <p:sldId id="284" r:id="rId12"/>
    <p:sldId id="273" r:id="rId13"/>
    <p:sldId id="280" r:id="rId14"/>
    <p:sldId id="283" r:id="rId15"/>
    <p:sldId id="277" r:id="rId16"/>
    <p:sldId id="278" r:id="rId17"/>
    <p:sldId id="272" r:id="rId18"/>
    <p:sldId id="275" r:id="rId19"/>
    <p:sldId id="279" r:id="rId20"/>
    <p:sldId id="270" r:id="rId21"/>
    <p:sldId id="285" r:id="rId22"/>
    <p:sldId id="276" r:id="rId23"/>
    <p:sldId id="286" r:id="rId24"/>
    <p:sldId id="274" r:id="rId25"/>
    <p:sldId id="281" r:id="rId26"/>
    <p:sldId id="288" r:id="rId2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004C"/>
    <a:srgbClr val="003217"/>
    <a:srgbClr val="280064"/>
    <a:srgbClr val="000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72" y="96"/>
      </p:cViewPr>
      <p:guideLst>
        <p:guide orient="horz" pos="2160"/>
        <p:guide pos="3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2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63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89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32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53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97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81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60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20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95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2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AF3C7-10A2-4399-86DE-CE09F1A40F4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FB6E6-D4A0-4E3B-B707-5640EE44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440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bkarm-bibl.ru/" TargetMode="External"/><Relationship Id="rId2" Type="http://schemas.openxmlformats.org/officeDocument/2006/relationships/hyperlink" Target="http://karm-cbs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hyperlink" Target="https://vk.com/biblotekakarm" TargetMode="External"/><Relationship Id="rId4" Type="http://schemas.openxmlformats.org/officeDocument/2006/relationships/hyperlink" Target="https://karm-rdb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FC3490-7F43-D3D6-2626-7D2697D85C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6" b="99639" l="142" r="92210">
                        <a14:foregroundMark x1="41076" y1="82813" x2="41076" y2="82813"/>
                        <a14:foregroundMark x1="9632" y1="59615" x2="283" y2="62500"/>
                        <a14:foregroundMark x1="79603" y1="60577" x2="92351" y2="72236"/>
                        <a14:foregroundMark x1="92351" y1="72236" x2="88952" y2="99639"/>
                        <a14:foregroundMark x1="48584" y1="76803" x2="48584" y2="76803"/>
                        <a14:foregroundMark x1="44759" y1="74279" x2="44759" y2="74279"/>
                        <a14:foregroundMark x1="45184" y1="81250" x2="45184" y2="81250"/>
                        <a14:foregroundMark x1="283" y1="63822" x2="567" y2="89183"/>
                        <a14:foregroundMark x1="567" y1="89183" x2="21671" y2="98678"/>
                        <a14:foregroundMark x1="21671" y1="98678" x2="64164" y2="99639"/>
                        <a14:foregroundMark x1="64164" y1="99639" x2="82011" y2="98077"/>
                        <a14:foregroundMark x1="82011" y1="98077" x2="89660" y2="88942"/>
                        <a14:foregroundMark x1="89660" y1="88942" x2="89660" y2="88942"/>
                        <a14:foregroundMark x1="41076" y1="78125" x2="41076" y2="78125"/>
                      </a14:backgroundRemoval>
                    </a14:imgEffect>
                  </a14:imgLayer>
                </a14:imgProps>
              </a:ext>
            </a:extLst>
          </a:blip>
          <a:srcRect t="8173" r="12154" b="11761"/>
          <a:stretch/>
        </p:blipFill>
        <p:spPr>
          <a:xfrm>
            <a:off x="6075224" y="2774262"/>
            <a:ext cx="3801978" cy="40837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F8007A-1961-A783-8C14-421228DACC64}"/>
              </a:ext>
            </a:extLst>
          </p:cNvPr>
          <p:cNvSpPr txBox="1"/>
          <p:nvPr/>
        </p:nvSpPr>
        <p:spPr>
          <a:xfrm>
            <a:off x="772676" y="1181676"/>
            <a:ext cx="832351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07950" algn="ctr"/>
            <a:r>
              <a:rPr lang="ru-RU" sz="5200" b="1" i="1" dirty="0">
                <a:solidFill>
                  <a:schemeClr val="bg1"/>
                </a:solidFill>
                <a:effectLst>
                  <a:glow rad="190500">
                    <a:srgbClr val="001B50">
                      <a:alpha val="99000"/>
                    </a:srgbClr>
                  </a:glo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4800" b="1" i="1" dirty="0">
                <a:solidFill>
                  <a:schemeClr val="bg1"/>
                </a:solidFill>
                <a:effectLst>
                  <a:glow rad="190500">
                    <a:srgbClr val="1F004C">
                      <a:alpha val="99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«Мөхәмәтсәлим </a:t>
            </a:r>
            <a:r>
              <a:rPr lang="ru-RU" sz="4800" b="1" i="1" dirty="0" err="1">
                <a:solidFill>
                  <a:schemeClr val="bg1"/>
                </a:solidFill>
                <a:effectLst>
                  <a:glow rad="190500">
                    <a:srgbClr val="1F004C">
                      <a:alpha val="99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Өмөтбаев</a:t>
            </a:r>
            <a:r>
              <a:rPr lang="ru-RU" sz="4800" b="1" i="1" dirty="0">
                <a:solidFill>
                  <a:schemeClr val="bg1"/>
                </a:solidFill>
                <a:effectLst>
                  <a:glow rad="190500">
                    <a:srgbClr val="1F004C">
                      <a:alpha val="99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4800" b="1" i="1" dirty="0" err="1">
                <a:solidFill>
                  <a:schemeClr val="bg1"/>
                </a:solidFill>
                <a:effectLst>
                  <a:glow rad="190500">
                    <a:srgbClr val="1F004C">
                      <a:alpha val="99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Яҙыусы</a:t>
            </a:r>
            <a:r>
              <a:rPr lang="ru-RU" sz="4800" b="1" i="1" dirty="0">
                <a:solidFill>
                  <a:schemeClr val="bg1"/>
                </a:solidFill>
                <a:effectLst>
                  <a:glow rad="190500">
                    <a:srgbClr val="1F004C">
                      <a:alpha val="99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800" b="1" i="1" dirty="0" err="1">
                <a:solidFill>
                  <a:schemeClr val="bg1"/>
                </a:solidFill>
                <a:effectLst>
                  <a:glow rad="190500">
                    <a:srgbClr val="1F004C">
                      <a:alpha val="99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Мәғрифәтсе</a:t>
            </a:r>
            <a:r>
              <a:rPr lang="ru-RU" sz="4800" b="1" i="1" dirty="0">
                <a:solidFill>
                  <a:schemeClr val="bg1"/>
                </a:solidFill>
                <a:effectLst>
                  <a:glow rad="190500">
                    <a:srgbClr val="1F004C">
                      <a:alpha val="99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800" b="1" i="1">
                <a:solidFill>
                  <a:schemeClr val="bg1"/>
                </a:solidFill>
                <a:effectLst>
                  <a:glow rad="190500">
                    <a:srgbClr val="1F004C">
                      <a:alpha val="99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solidFill>
                  <a:schemeClr val="bg1"/>
                </a:solidFill>
                <a:effectLst>
                  <a:glow rad="190500">
                    <a:srgbClr val="1F004C">
                      <a:alpha val="99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Шәхес</a:t>
            </a:r>
            <a:r>
              <a:rPr lang="ru-RU" sz="4800" b="1" i="1" dirty="0">
                <a:solidFill>
                  <a:schemeClr val="bg1"/>
                </a:solidFill>
                <a:effectLst>
                  <a:glow rad="190500">
                    <a:srgbClr val="1F004C">
                      <a:alpha val="99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4DA2AF-9DC1-2E1C-5A57-5A61E142C4A5}"/>
              </a:ext>
            </a:extLst>
          </p:cNvPr>
          <p:cNvSpPr txBox="1"/>
          <p:nvPr/>
        </p:nvSpPr>
        <p:spPr>
          <a:xfrm>
            <a:off x="2182472" y="3810923"/>
            <a:ext cx="52136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effectLst>
                  <a:glow rad="139700">
                    <a:srgbClr val="003217">
                      <a:alpha val="81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Виртуаль </a:t>
            </a:r>
            <a:r>
              <a:rPr lang="ru-RU" sz="2400" b="1" i="1" dirty="0" err="1">
                <a:solidFill>
                  <a:schemeClr val="bg1"/>
                </a:solidFill>
                <a:effectLst>
                  <a:glow rad="139700">
                    <a:srgbClr val="003217">
                      <a:alpha val="81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китап</a:t>
            </a:r>
            <a:r>
              <a:rPr lang="ru-RU" sz="2400" b="1" i="1" dirty="0">
                <a:solidFill>
                  <a:schemeClr val="bg1"/>
                </a:solidFill>
                <a:effectLst>
                  <a:glow rad="139700">
                    <a:srgbClr val="003217">
                      <a:alpha val="81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effectLst>
                  <a:glow rad="139700">
                    <a:srgbClr val="003217">
                      <a:alpha val="81000"/>
                    </a:srgb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күргәҙмәһе</a:t>
            </a:r>
            <a:endParaRPr lang="ru-RU" sz="2400" b="1" i="1" dirty="0">
              <a:solidFill>
                <a:schemeClr val="bg1"/>
              </a:solidFill>
              <a:effectLst>
                <a:glow rad="139700">
                  <a:srgbClr val="003217">
                    <a:alpha val="81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873790-1942-75AC-456D-5056150F31B7}"/>
              </a:ext>
            </a:extLst>
          </p:cNvPr>
          <p:cNvSpPr txBox="1"/>
          <p:nvPr/>
        </p:nvSpPr>
        <p:spPr>
          <a:xfrm>
            <a:off x="1151060" y="229811"/>
            <a:ext cx="7566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Башҡортостан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Республикаһы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Ҡырмыҫҡалы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районының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Ҡырмыҫҡалы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үҙәкләштерелгән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китапхана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системаһы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автономиялы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мәҙәниәт</a:t>
            </a:r>
            <a:r>
              <a:rPr lang="ru-RU" sz="1200" b="1" dirty="0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n w="9525" cap="flat" cmpd="sng" algn="ctr">
                  <a:solidFill>
                    <a:srgbClr val="BFBFBF">
                      <a:alpha val="50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75000"/>
                    </a:srgb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учреждениеһы</a:t>
            </a:r>
            <a:endParaRPr lang="ru-RU" sz="1200" b="1" dirty="0">
              <a:ln w="9525" cap="flat" cmpd="sng" algn="ctr">
                <a:solidFill>
                  <a:srgbClr val="BFBFBF">
                    <a:alpha val="50000"/>
                  </a:srgbClr>
                </a:solidFill>
                <a:prstDash val="solid"/>
                <a:round/>
              </a:ln>
              <a:solidFill>
                <a:schemeClr val="bg1"/>
              </a:solidFill>
              <a:effectLst>
                <a:glow rad="152400">
                  <a:srgbClr val="003217">
                    <a:alpha val="75000"/>
                  </a:srgbClr>
                </a:glo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33A4A1-84F5-310D-5D55-508BF1E14194}"/>
              </a:ext>
            </a:extLst>
          </p:cNvPr>
          <p:cNvSpPr txBox="1"/>
          <p:nvPr/>
        </p:nvSpPr>
        <p:spPr>
          <a:xfrm>
            <a:off x="3061396" y="6117381"/>
            <a:ext cx="3681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52400">
                    <a:srgbClr val="003217">
                      <a:alpha val="81000"/>
                    </a:srgbClr>
                  </a:glow>
                </a:effectLst>
                <a:uLnTx/>
                <a:uFillTx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Кармаскалы 2026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glow rad="152400">
                  <a:srgbClr val="003217">
                    <a:alpha val="81000"/>
                  </a:srgbClr>
                </a:glow>
              </a:effectLst>
              <a:uLnTx/>
              <a:uFillTx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whispers-of-elegance_883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2096" y="61173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1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prism dir="u" isInverted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E74339-454E-43FC-9597-C19A3214107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1551" y="2494393"/>
            <a:ext cx="3297478" cy="414009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0569D3-8A22-488F-BFCD-2A0C955C8A1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7116" y="244677"/>
            <a:ext cx="3076293" cy="486496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Прямоугольник 4"/>
          <p:cNvSpPr/>
          <p:nvPr/>
        </p:nvSpPr>
        <p:spPr>
          <a:xfrm>
            <a:off x="681267" y="1744526"/>
            <a:ext cx="3311808" cy="28199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Йәдкәр: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Шиғырҙар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публицистик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яҙмалар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тәр­жемәләр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халыҡ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ижады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өлгөләре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тарихи-этнографик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яҙмалар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Өфө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Башҡортостан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нәшриәте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1984. – 288 бит.</a:t>
            </a:r>
          </a:p>
        </p:txBody>
      </p:sp>
    </p:spTree>
    <p:extLst>
      <p:ext uri="{BB962C8B-B14F-4D97-AF65-F5344CB8AC3E}">
        <p14:creationId xmlns:p14="http://schemas.microsoft.com/office/powerpoint/2010/main" val="47186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36280" t="18274" r="29673" b="11666"/>
          <a:stretch/>
        </p:blipFill>
        <p:spPr>
          <a:xfrm>
            <a:off x="5594483" y="358671"/>
            <a:ext cx="3991428" cy="614065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Прямоугольник 4"/>
          <p:cNvSpPr/>
          <p:nvPr/>
        </p:nvSpPr>
        <p:spPr>
          <a:xfrm>
            <a:off x="655222" y="2360385"/>
            <a:ext cx="4686036" cy="21372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0000" algn="just"/>
            <a:r>
              <a:rPr lang="ba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 М. И. Әҫәрҙәр, хеҙмәттәр: шиғырҙар, публицистик, тарихи-этнографик яҙмалар, тәржемәләр, халыҡ ижады өлгөләре / М. Өмөтбаев; төз., баш һүҙ авт. проф. Ғ. Ҡунафин. – Өфө: Китап, 2016. – 294 бит.</a:t>
            </a:r>
          </a:p>
        </p:txBody>
      </p:sp>
    </p:spTree>
    <p:extLst>
      <p:ext uri="{BB962C8B-B14F-4D97-AF65-F5344CB8AC3E}">
        <p14:creationId xmlns:p14="http://schemas.microsoft.com/office/powerpoint/2010/main" val="161290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2DFCD4-C410-460C-A165-4CAE195F56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83" b="1070"/>
          <a:stretch/>
        </p:blipFill>
        <p:spPr>
          <a:xfrm>
            <a:off x="5557423" y="273706"/>
            <a:ext cx="4065548" cy="61733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Прямоугольник 6"/>
          <p:cNvSpPr/>
          <p:nvPr/>
        </p:nvSpPr>
        <p:spPr>
          <a:xfrm>
            <a:off x="785850" y="2393347"/>
            <a:ext cx="4499428" cy="19340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Ҡунафин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Ғ. М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ғриф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тсе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һ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ҙип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Тормошо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Донъяға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ҡарашы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Ижады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Ғ.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Ҡунафин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Өф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ɵ: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Башҡортостан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нәшриәте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1991. – 256 бит.</a:t>
            </a:r>
          </a:p>
        </p:txBody>
      </p:sp>
    </p:spTree>
    <p:extLst>
      <p:ext uri="{BB962C8B-B14F-4D97-AF65-F5344CB8AC3E}">
        <p14:creationId xmlns:p14="http://schemas.microsoft.com/office/powerpoint/2010/main" val="85624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F6755D-53D7-45C4-8DFA-E475C796DA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166" t="1277" b="-1"/>
          <a:stretch/>
        </p:blipFill>
        <p:spPr>
          <a:xfrm>
            <a:off x="5538150" y="606221"/>
            <a:ext cx="4070307" cy="564555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Прямоугольник 3"/>
          <p:cNvSpPr/>
          <p:nvPr/>
        </p:nvSpPr>
        <p:spPr>
          <a:xfrm>
            <a:off x="858421" y="2347685"/>
            <a:ext cx="4499428" cy="1872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Мифтахетдин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Мухаметсалим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наследие великих просветителей Башкортостана / Сост. З. Я.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Шарипова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Уфа: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Инеш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2016. – 248 с.</a:t>
            </a:r>
          </a:p>
        </p:txBody>
      </p:sp>
    </p:spTree>
    <p:extLst>
      <p:ext uri="{BB962C8B-B14F-4D97-AF65-F5344CB8AC3E}">
        <p14:creationId xmlns:p14="http://schemas.microsoft.com/office/powerpoint/2010/main" val="127283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91" t="25841" r="21936" b="13219"/>
          <a:stretch/>
        </p:blipFill>
        <p:spPr>
          <a:xfrm>
            <a:off x="5564577" y="492660"/>
            <a:ext cx="4038299" cy="587267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Прямоугольник 3"/>
          <p:cNvSpPr/>
          <p:nvPr/>
        </p:nvSpPr>
        <p:spPr>
          <a:xfrm>
            <a:off x="858421" y="2347685"/>
            <a:ext cx="4499428" cy="1872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Хусаинов Г. Б.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Мухамесалим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Уметбаев: жизнь и творчество / Г. Б. Хусаинов, перевод с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В.Ахмадиева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Уфа: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2021. – 480 с.</a:t>
            </a:r>
          </a:p>
        </p:txBody>
      </p:sp>
    </p:spTree>
    <p:extLst>
      <p:ext uri="{BB962C8B-B14F-4D97-AF65-F5344CB8AC3E}">
        <p14:creationId xmlns:p14="http://schemas.microsoft.com/office/powerpoint/2010/main" val="267184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8FA3BD-EC4E-4B00-89E9-75FAA602A32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05943" y="401639"/>
            <a:ext cx="3931541" cy="59547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id="{D362676A-6F79-48F1-BF74-F2430B0B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/>
          <a:p>
            <a:fld id="{E1993C47-1C42-4A30-BBE3-81756763BC73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58421" y="2347685"/>
            <a:ext cx="4499428" cy="1872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Хөсәйенов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Ғ.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Мөхәммәтсәлим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Тарихи-биографик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Өфө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Башҡортостан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нәшриәте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1991. – 288 бит.</a:t>
            </a:r>
          </a:p>
        </p:txBody>
      </p:sp>
      <p:pic>
        <p:nvPicPr>
          <p:cNvPr id="6" name="whispers-of-elegance_883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8821" y="6139543"/>
            <a:ext cx="609600" cy="58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8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692B2D-65EB-4C20-8D85-56567EB9580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138" y="578240"/>
            <a:ext cx="4110317" cy="570152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Прямоугольник 4"/>
          <p:cNvSpPr/>
          <p:nvPr/>
        </p:nvSpPr>
        <p:spPr>
          <a:xfrm>
            <a:off x="858421" y="2347685"/>
            <a:ext cx="4499428" cy="1872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Өмөтбаевтың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музейы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Буклет / Сост. Национальный литературный музей Республики Башкортостан. –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Өфө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2011. – 31 бит.</a:t>
            </a:r>
          </a:p>
        </p:txBody>
      </p:sp>
    </p:spTree>
    <p:extLst>
      <p:ext uri="{BB962C8B-B14F-4D97-AF65-F5344CB8AC3E}">
        <p14:creationId xmlns:p14="http://schemas.microsoft.com/office/powerpoint/2010/main" val="29103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B23F60-866A-4B84-9F08-CFABC4EE89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"/>
          <a:stretch/>
        </p:blipFill>
        <p:spPr>
          <a:xfrm>
            <a:off x="5565572" y="273706"/>
            <a:ext cx="4057399" cy="616909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Прямоугольник 3"/>
          <p:cNvSpPr/>
          <p:nvPr/>
        </p:nvSpPr>
        <p:spPr>
          <a:xfrm>
            <a:off x="858421" y="2347685"/>
            <a:ext cx="4499428" cy="1872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Мөхәмәтсәлим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тормошо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ижады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ижтимағи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эшм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рлеге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Килм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Һайланма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ҫ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рҙ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Т.2 / Т.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Килм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тов. –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Өф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ɵ: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2016. – 257-347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битт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</a:t>
            </a:r>
          </a:p>
        </p:txBody>
      </p:sp>
    </p:spTree>
    <p:extLst>
      <p:ext uri="{BB962C8B-B14F-4D97-AF65-F5344CB8AC3E}">
        <p14:creationId xmlns:p14="http://schemas.microsoft.com/office/powerpoint/2010/main" val="193361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5E6D1A-6CC4-4180-8807-6A500381AA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0"/>
          <a:stretch/>
        </p:blipFill>
        <p:spPr>
          <a:xfrm>
            <a:off x="5612732" y="394481"/>
            <a:ext cx="4068296" cy="606903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Прямоугольник 4"/>
          <p:cNvSpPr/>
          <p:nvPr/>
        </p:nvSpPr>
        <p:spPr>
          <a:xfrm>
            <a:off x="858421" y="2347685"/>
            <a:ext cx="4499428" cy="1872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кемдең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ҡалалыр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дк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 (Мөхәмәтсәлим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Ҡунафин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Ғ.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Замандарҙың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балҡышы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/ Ғ.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Ҡунафин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Өф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ɵ: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2006. – 310-379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битт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</a:t>
            </a:r>
          </a:p>
        </p:txBody>
      </p:sp>
    </p:spTree>
    <p:extLst>
      <p:ext uri="{BB962C8B-B14F-4D97-AF65-F5344CB8AC3E}">
        <p14:creationId xmlns:p14="http://schemas.microsoft.com/office/powerpoint/2010/main" val="359392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723B46-0D0D-46E0-B46F-55335B3E70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"/>
          <a:stretch/>
        </p:blipFill>
        <p:spPr>
          <a:xfrm>
            <a:off x="5557423" y="273705"/>
            <a:ext cx="4029370" cy="61733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Прямоугольник 4"/>
          <p:cNvSpPr/>
          <p:nvPr/>
        </p:nvSpPr>
        <p:spPr>
          <a:xfrm>
            <a:off x="742307" y="2262718"/>
            <a:ext cx="4499428" cy="21952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Кунафин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Г. С.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Мухамметсалим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Уметбаев (1841-1907) // История башкирской литературы Т 1.: С древнейших времен до начала XX века / Г. С.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Кунафин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ред. Г. Б. Хусаинов. – Уфа: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2012. – С. 335-343.</a:t>
            </a:r>
          </a:p>
        </p:txBody>
      </p:sp>
    </p:spTree>
    <p:extLst>
      <p:ext uri="{BB962C8B-B14F-4D97-AF65-F5344CB8AC3E}">
        <p14:creationId xmlns:p14="http://schemas.microsoft.com/office/powerpoint/2010/main" val="146912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CD534AD-FE20-53D9-FC73-3C7B9DF89059}"/>
              </a:ext>
            </a:extLst>
          </p:cNvPr>
          <p:cNvSpPr txBox="1"/>
          <p:nvPr/>
        </p:nvSpPr>
        <p:spPr>
          <a:xfrm>
            <a:off x="5502442" y="1905506"/>
            <a:ext cx="393833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sz="24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Мөхәмәтсәлим </a:t>
            </a:r>
            <a:r>
              <a:rPr lang="ru-RU" sz="24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Ишмөхәмәт</a:t>
            </a:r>
            <a:r>
              <a:rPr lang="ru-RU" sz="24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endParaRPr lang="ru-RU" sz="2400" b="1" dirty="0">
              <a:solidFill>
                <a:srgbClr val="1F004C"/>
              </a:solidFill>
              <a:effectLst>
                <a:glow rad="1397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(1841-1907)</a:t>
            </a:r>
          </a:p>
          <a:p>
            <a:pPr algn="ctr"/>
            <a:endParaRPr lang="ru-RU" sz="2400" b="1" dirty="0">
              <a:solidFill>
                <a:srgbClr val="1F004C"/>
              </a:solidFill>
              <a:effectLst>
                <a:glow rad="1397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мәғрифәтсеһе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татар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шағиры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тәржемәсе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филолог, этнограф,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йәмәғәт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эшмәкәре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публицист,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тикшеренеүсе</a:t>
            </a:r>
            <a:endParaRPr lang="ru-RU" sz="2000" b="1" dirty="0">
              <a:solidFill>
                <a:srgbClr val="1F004C"/>
              </a:solidFill>
              <a:effectLst>
                <a:glow rad="1397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8DBB2F-E566-69A2-0B16-B694992B6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89" y="758957"/>
            <a:ext cx="3682382" cy="5340086"/>
          </a:xfrm>
          <a:prstGeom prst="rect">
            <a:avLst/>
          </a:prstGeom>
          <a:effectLst>
            <a:glow rad="152400">
              <a:srgbClr val="003217">
                <a:alpha val="7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64111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2DBF54-B4A0-4385-8C1A-A7A34F6B1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011" y="517853"/>
            <a:ext cx="4105930" cy="582229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Прямоугольник 3"/>
          <p:cNvSpPr/>
          <p:nvPr/>
        </p:nvSpPr>
        <p:spPr>
          <a:xfrm>
            <a:off x="858421" y="2347685"/>
            <a:ext cx="4499428" cy="1872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Мухаметсалим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Уметбаев // Писатели земли башкирской: Справочник / Сост. Р. Н.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Баимов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Г. Н. Гареева, Р. Х.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Тимергалина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2-е изд.,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доп. – Уфа: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2015. – с. 527-529.</a:t>
            </a:r>
          </a:p>
        </p:txBody>
      </p:sp>
    </p:spTree>
    <p:extLst>
      <p:ext uri="{BB962C8B-B14F-4D97-AF65-F5344CB8AC3E}">
        <p14:creationId xmlns:p14="http://schemas.microsoft.com/office/powerpoint/2010/main" val="152091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494D0F-8297-4960-A89C-D52751DC5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908" y="584997"/>
            <a:ext cx="4075519" cy="568800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Прямоугольник 4"/>
          <p:cNvSpPr/>
          <p:nvPr/>
        </p:nvSpPr>
        <p:spPr>
          <a:xfrm>
            <a:off x="858421" y="2347685"/>
            <a:ext cx="4499428" cy="20501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Ученый, поэт [о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Мухаметсалиме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Умутбаеве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//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Сайфуллина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 А. След на земле. Из блокнота журналиста: Историко-краеведческое издание / Р. А.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Сайфуллина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Уфа: ООО «Издательство «Диалог», 2011. – С. 5-8.</a:t>
            </a:r>
          </a:p>
        </p:txBody>
      </p:sp>
    </p:spTree>
    <p:extLst>
      <p:ext uri="{BB962C8B-B14F-4D97-AF65-F5344CB8AC3E}">
        <p14:creationId xmlns:p14="http://schemas.microsoft.com/office/powerpoint/2010/main" val="264558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B78E8A-EE96-4C7E-A50E-8071949320B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600" y="438024"/>
            <a:ext cx="4069378" cy="598195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Прямоугольник 4"/>
          <p:cNvSpPr/>
          <p:nvPr/>
        </p:nvSpPr>
        <p:spPr>
          <a:xfrm>
            <a:off x="858421" y="2347685"/>
            <a:ext cx="4499428" cy="1872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Мөхәммәтсәлим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(1841-1907) // Харисов, 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Ə. 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халҡының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ҙ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мираҫы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Ə. 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Харисов. –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Өфө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2014. – 383-405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битт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</a:t>
            </a:r>
          </a:p>
        </p:txBody>
      </p:sp>
    </p:spTree>
    <p:extLst>
      <p:ext uri="{BB962C8B-B14F-4D97-AF65-F5344CB8AC3E}">
        <p14:creationId xmlns:p14="http://schemas.microsoft.com/office/powerpoint/2010/main" val="175159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3401CB-A7B4-48DF-8503-7E319941F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9868" y="631788"/>
            <a:ext cx="4053103" cy="559442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Прямоугольник 3"/>
          <p:cNvSpPr/>
          <p:nvPr/>
        </p:nvSpPr>
        <p:spPr>
          <a:xfrm>
            <a:off x="858421" y="2347685"/>
            <a:ext cx="4499428" cy="1872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Мухамметсалим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Уметбаев // Хусаинов Г. Б. Литература и наука : Избранные труды / Г. Б. Хусаинов, ред. Р. М. Габдуллина. – Уфа: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Гилем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1998. – С. 23-171.</a:t>
            </a:r>
          </a:p>
        </p:txBody>
      </p:sp>
      <p:pic>
        <p:nvPicPr>
          <p:cNvPr id="6" name="whispers-of-elegance_883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8821" y="6052457"/>
            <a:ext cx="609600" cy="67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3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4C7D38-0CDE-4282-BBC6-9C90A4D9F1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129" y="1214816"/>
            <a:ext cx="4140937" cy="442836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Прямоугольник 3"/>
          <p:cNvSpPr/>
          <p:nvPr/>
        </p:nvSpPr>
        <p:spPr>
          <a:xfrm>
            <a:off x="858421" y="2347685"/>
            <a:ext cx="4499428" cy="1872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Мәғрифәтсе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ғалим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Мөхәммәтсәлим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// Янышев, Ф. Ф.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Башҡортостандың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ҙ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музейҙары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Ф. Янышев. –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Өф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ɵ: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2018. – 113-120 </a:t>
            </a:r>
            <a:r>
              <a:rPr lang="ru-RU" b="1" dirty="0" err="1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битт</a:t>
            </a:r>
            <a:r>
              <a:rPr lang="en-US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b="1" dirty="0">
                <a:solidFill>
                  <a:srgbClr val="1F00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</a:p>
        </p:txBody>
      </p:sp>
    </p:spTree>
    <p:extLst>
      <p:ext uri="{BB962C8B-B14F-4D97-AF65-F5344CB8AC3E}">
        <p14:creationId xmlns:p14="http://schemas.microsoft.com/office/powerpoint/2010/main" val="152694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6C69B8-5011-45E8-BDC9-549B21370677}"/>
              </a:ext>
            </a:extLst>
          </p:cNvPr>
          <p:cNvSpPr txBox="1"/>
          <p:nvPr/>
        </p:nvSpPr>
        <p:spPr>
          <a:xfrm>
            <a:off x="4085771" y="1843950"/>
            <a:ext cx="541496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/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Әҙәби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йәмғиәт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эшмәкәрлегенең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ҡоласы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ғилми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ҡыҙыҡһыныуҙарының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киңлеге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зиһененең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үткерлеге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һиҙгерлеге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егәрлелеге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халҡына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булмышын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биреп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хеҙмәт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иткән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ысын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патриот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булыуы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менән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мәҙәниәте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майҙанында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үҙенсәлекле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ҡабатланмаҫ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фигура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ҡалҡып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тора», </a:t>
            </a:r>
            <a:r>
              <a:rPr lang="ru-RU" sz="2000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филология </a:t>
            </a:r>
            <a:r>
              <a:rPr lang="ru-RU" sz="2000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фәндәре</a:t>
            </a:r>
            <a:r>
              <a:rPr lang="ru-RU" sz="2000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докторы</a:t>
            </a:r>
            <a:r>
              <a:rPr lang="ru-RU" sz="2000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профессор </a:t>
            </a:r>
            <a:r>
              <a:rPr lang="ru-RU" sz="2000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Ғиниәт</a:t>
            </a:r>
            <a:r>
              <a:rPr lang="ru-RU" sz="2000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Ҡунафин</a:t>
            </a:r>
            <a:r>
              <a:rPr lang="ru-RU" sz="2000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E459AF-3445-4E53-87C6-647B2BF89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81" y="1359988"/>
            <a:ext cx="2873627" cy="4138022"/>
          </a:xfrm>
          <a:prstGeom prst="rect">
            <a:avLst/>
          </a:prstGeom>
          <a:ln>
            <a:noFill/>
          </a:ln>
          <a:effectLst>
            <a:glow rad="152400">
              <a:srgbClr val="003217">
                <a:alpha val="7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17503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4DD37A-0F0A-C0DB-FEB3-F38DD8C071C8}"/>
              </a:ext>
            </a:extLst>
          </p:cNvPr>
          <p:cNvSpPr/>
          <p:nvPr/>
        </p:nvSpPr>
        <p:spPr>
          <a:xfrm>
            <a:off x="1919403" y="465594"/>
            <a:ext cx="6095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755" algn="ctr"/>
            <a:r>
              <a:rPr lang="ru-RU" sz="3200" b="1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Беҙ</a:t>
            </a:r>
            <a:r>
              <a:rPr lang="ru-RU" sz="3200" b="1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һеҙҙе</a:t>
            </a:r>
            <a:r>
              <a:rPr lang="ru-RU" sz="3200" b="1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китапханабыҙҙа</a:t>
            </a:r>
            <a:r>
              <a:rPr lang="ru-RU" sz="3200" b="1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күреүебеҙгә</a:t>
            </a:r>
            <a:r>
              <a:rPr lang="ru-RU" sz="3200" b="1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шатбыҙ</a:t>
            </a:r>
            <a:r>
              <a:rPr lang="ru-RU" sz="3200" b="1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ru-RU" sz="3200" dirty="0">
              <a:solidFill>
                <a:schemeClr val="bg1"/>
              </a:solidFill>
              <a:effectLst>
                <a:glow rad="165100">
                  <a:srgbClr val="003217"/>
                </a:glo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D9B234-8F68-2C4D-612D-AE06B5C5E59F}"/>
              </a:ext>
            </a:extLst>
          </p:cNvPr>
          <p:cNvSpPr/>
          <p:nvPr/>
        </p:nvSpPr>
        <p:spPr>
          <a:xfrm>
            <a:off x="2183548" y="1691846"/>
            <a:ext cx="55389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755" algn="ctr"/>
            <a:r>
              <a:rPr lang="ru-RU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Һеҙҙе</a:t>
            </a:r>
            <a:r>
              <a:rPr lang="ru-RU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ҡыҙыҡһындырған</a:t>
            </a:r>
            <a:r>
              <a:rPr lang="ru-RU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бөтә</a:t>
            </a:r>
            <a:r>
              <a:rPr lang="ru-RU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һорауҙар</a:t>
            </a:r>
            <a:r>
              <a:rPr lang="ru-RU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буйынса</a:t>
            </a:r>
            <a:r>
              <a:rPr lang="ru-RU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ошо</a:t>
            </a:r>
            <a:r>
              <a:rPr lang="ru-RU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адрес </a:t>
            </a:r>
            <a:r>
              <a:rPr lang="ru-RU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буйынса</a:t>
            </a:r>
            <a:r>
              <a:rPr lang="ru-RU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мөрәжәғәт</a:t>
            </a:r>
            <a:r>
              <a:rPr lang="ru-RU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итә</a:t>
            </a:r>
            <a:r>
              <a:rPr lang="ru-RU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алаһығыҙ</a:t>
            </a:r>
            <a:r>
              <a:rPr lang="ru-RU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bg1"/>
              </a:solidFill>
              <a:effectLst>
                <a:glow rad="165100">
                  <a:srgbClr val="003217"/>
                </a:glo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E4B4584-20E6-D09A-2B33-3AB6F7C62C15}"/>
              </a:ext>
            </a:extLst>
          </p:cNvPr>
          <p:cNvSpPr/>
          <p:nvPr/>
        </p:nvSpPr>
        <p:spPr>
          <a:xfrm>
            <a:off x="2783032" y="2380884"/>
            <a:ext cx="433993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755" algn="ctr" defTabSz="914400"/>
            <a:r>
              <a:rPr lang="ru-RU" sz="17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453020,</a:t>
            </a:r>
          </a:p>
          <a:p>
            <a:pPr marR="71755" algn="ctr"/>
            <a:r>
              <a:rPr lang="ru-RU" sz="1700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Ҡырмыҫҡалы</a:t>
            </a:r>
            <a:r>
              <a:rPr lang="ru-RU" sz="17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районы,</a:t>
            </a:r>
          </a:p>
          <a:p>
            <a:pPr marR="71755" algn="ctr"/>
            <a:r>
              <a:rPr lang="ru-RU" sz="1700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Ҡырмыҫҡалы</a:t>
            </a:r>
            <a:r>
              <a:rPr lang="ru-RU" sz="17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ауылы</a:t>
            </a:r>
            <a:r>
              <a:rPr lang="ru-RU" sz="17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R="71755" algn="ctr"/>
            <a:r>
              <a:rPr lang="ru-RU" sz="17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Речной переулок 7/1</a:t>
            </a:r>
          </a:p>
          <a:p>
            <a:pPr marR="71755" algn="ctr" defTabSz="914400"/>
            <a:r>
              <a:rPr lang="ru-RU" sz="17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 </a:t>
            </a:r>
            <a:r>
              <a:rPr lang="ru-RU" sz="1700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ҡат</a:t>
            </a:r>
            <a:r>
              <a:rPr lang="ru-RU" sz="17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CE104C-9C74-1EAA-69F3-D69EF4FE803B}"/>
              </a:ext>
            </a:extLst>
          </p:cNvPr>
          <p:cNvSpPr/>
          <p:nvPr/>
        </p:nvSpPr>
        <p:spPr>
          <a:xfrm>
            <a:off x="2783032" y="3779874"/>
            <a:ext cx="4368742" cy="830997"/>
          </a:xfrm>
          <a:prstGeom prst="rect">
            <a:avLst/>
          </a:prstGeom>
          <a:effectLst>
            <a:glow rad="127000">
              <a:srgbClr val="003217"/>
            </a:glow>
          </a:effectLst>
        </p:spPr>
        <p:txBody>
          <a:bodyPr wrap="square">
            <a:spAutoFit/>
          </a:bodyPr>
          <a:lstStyle/>
          <a:p>
            <a:pPr marR="71755" algn="ctr"/>
            <a:r>
              <a:rPr lang="ba-RU" sz="16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Беҙҙең сайттар</a:t>
            </a:r>
            <a:r>
              <a:rPr lang="ru-RU" sz="16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http://karm-cbs.ru</a:t>
            </a: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6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(ҮКС)</a:t>
            </a:r>
          </a:p>
          <a:p>
            <a:pPr marR="71755" algn="ctr" defTabSz="914400"/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https://cbkarm-bibl.ru/</a:t>
            </a: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6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ba-RU" sz="16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</a:t>
            </a:r>
            <a:r>
              <a:rPr lang="ru-RU" sz="16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К)</a:t>
            </a:r>
          </a:p>
          <a:p>
            <a:pPr marR="71755" algn="ctr" defTabSz="914400"/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https://karm-rdb.ru/</a:t>
            </a: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(БК)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F8D43E-4C16-AFFC-0AF0-F523511BCCF2}"/>
              </a:ext>
            </a:extLst>
          </p:cNvPr>
          <p:cNvSpPr/>
          <p:nvPr/>
        </p:nvSpPr>
        <p:spPr>
          <a:xfrm>
            <a:off x="3116860" y="6160290"/>
            <a:ext cx="67891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 marR="71755" algn="ctr"/>
            <a:r>
              <a:rPr lang="ru-RU" sz="1400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Виртуаль </a:t>
            </a:r>
            <a:r>
              <a:rPr lang="ru-RU" sz="1400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китап</a:t>
            </a:r>
            <a:r>
              <a:rPr lang="ru-RU" sz="1400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күргәҙмәһен</a:t>
            </a:r>
            <a:r>
              <a:rPr lang="ru-RU" sz="1400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Ҡырмыҫҡалы</a:t>
            </a:r>
            <a:r>
              <a:rPr lang="ru-RU" sz="1400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ауылы</a:t>
            </a:r>
            <a:r>
              <a:rPr lang="ru-RU" sz="1400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Үҙәк</a:t>
            </a:r>
            <a:r>
              <a:rPr lang="ru-RU" sz="1400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китапханаһының</a:t>
            </a:r>
            <a:r>
              <a:rPr lang="ru-RU" sz="1400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алып </a:t>
            </a:r>
            <a:r>
              <a:rPr lang="ru-RU" sz="1400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барыусы</a:t>
            </a:r>
            <a:r>
              <a:rPr lang="ru-RU" sz="1400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библиографы Л. Р. </a:t>
            </a:r>
            <a:r>
              <a:rPr lang="ru-RU" sz="1400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Ғәлләмова</a:t>
            </a:r>
            <a:r>
              <a:rPr lang="ru-RU" sz="1400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эшләне</a:t>
            </a:r>
            <a:r>
              <a:rPr lang="ru-RU" sz="1400" i="1" dirty="0">
                <a:solidFill>
                  <a:schemeClr val="bg1"/>
                </a:solidFill>
                <a:effectLst>
                  <a:glow rad="165100">
                    <a:srgbClr val="003217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900" dirty="0">
              <a:solidFill>
                <a:schemeClr val="bg1"/>
              </a:solidFill>
              <a:effectLst>
                <a:glow rad="165100">
                  <a:srgbClr val="003217"/>
                </a:glo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C86310-040A-7230-98F7-218D63608561}"/>
              </a:ext>
            </a:extLst>
          </p:cNvPr>
          <p:cNvSpPr/>
          <p:nvPr/>
        </p:nvSpPr>
        <p:spPr>
          <a:xfrm>
            <a:off x="4059685" y="4841703"/>
            <a:ext cx="1786628" cy="33855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71755" marR="71755" algn="ctr" defTabSz="914400">
              <a:defRPr/>
            </a:pPr>
            <a:r>
              <a:rPr lang="ru-RU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biblotekakarm</a:t>
            </a: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Рисунок 7" descr="https://reklamasevproduction.s3.amazonaws.com/redactor_assets/pictures/15531/vk.png">
            <a:extLst>
              <a:ext uri="{FF2B5EF4-FFF2-40B4-BE49-F238E27FC236}">
                <a16:creationId xmlns:a16="http://schemas.microsoft.com/office/drawing/2014/main" id="{24D1BEB5-B084-2A5F-88B3-26AD93712693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4" t="4810" r="15208" b="5294"/>
          <a:stretch/>
        </p:blipFill>
        <p:spPr bwMode="auto">
          <a:xfrm>
            <a:off x="4699952" y="5296064"/>
            <a:ext cx="506095" cy="488315"/>
          </a:xfrm>
          <a:prstGeom prst="rect">
            <a:avLst/>
          </a:prstGeom>
          <a:noFill/>
          <a:ln>
            <a:noFill/>
          </a:ln>
          <a:effectLst>
            <a:glow rad="127000">
              <a:srgbClr val="C00000">
                <a:alpha val="50000"/>
              </a:srgbClr>
            </a:glo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0791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prism dir="u" isInverted="1"/>
      </p:transition>
    </mc:Choice>
    <mc:Fallback xmlns="">
      <p:transition spd="slow" advClick="0" advTm="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C3F573-32AC-0EDE-6C2D-05DA92045182}"/>
              </a:ext>
            </a:extLst>
          </p:cNvPr>
          <p:cNvSpPr txBox="1"/>
          <p:nvPr/>
        </p:nvSpPr>
        <p:spPr>
          <a:xfrm>
            <a:off x="5411863" y="1798617"/>
            <a:ext cx="413319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Мөхәмәтсәлим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Ишмөхәмәт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дворяндары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Өмөтбаевтар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нәҫеленән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сыҡҡан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Атаһы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Ишмөхәмәт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Ишиғол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(1803–1861) кантон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начальнигы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булған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дәрәжә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Изге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Станислав ордены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менән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бүләкләнгән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әсәһе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Балхыза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Балапан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ҡыҙы.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Ғаиләлә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булған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5C1C07-068B-3302-A627-E785B0487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87" y="596820"/>
            <a:ext cx="4600405" cy="2584928"/>
          </a:xfrm>
          <a:prstGeom prst="rect">
            <a:avLst/>
          </a:prstGeom>
          <a:effectLst>
            <a:glow rad="152400">
              <a:srgbClr val="003217">
                <a:alpha val="70000"/>
              </a:srgbClr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E285217-3077-8CD1-F648-C6B3D1F31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687" y="3676252"/>
            <a:ext cx="4590686" cy="2584928"/>
          </a:xfrm>
          <a:prstGeom prst="rect">
            <a:avLst/>
          </a:prstGeom>
          <a:effectLst>
            <a:glow rad="152400">
              <a:srgbClr val="003217">
                <a:alpha val="7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282462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936818"/>
              </p:ext>
            </p:extLst>
          </p:nvPr>
        </p:nvGraphicFramePr>
        <p:xfrm>
          <a:off x="2533402" y="240581"/>
          <a:ext cx="7198426" cy="637683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599650">
                  <a:extLst>
                    <a:ext uri="{9D8B030D-6E8A-4147-A177-3AD203B41FA5}">
                      <a16:colId xmlns:a16="http://schemas.microsoft.com/office/drawing/2014/main" val="2864244011"/>
                    </a:ext>
                  </a:extLst>
                </a:gridCol>
                <a:gridCol w="5598776">
                  <a:extLst>
                    <a:ext uri="{9D8B030D-6E8A-4147-A177-3AD203B41FA5}">
                      <a16:colId xmlns:a16="http://schemas.microsoft.com/office/drawing/2014/main" val="2758775357"/>
                    </a:ext>
                  </a:extLst>
                </a:gridCol>
              </a:tblGrid>
              <a:tr h="47156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1841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йылдың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21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авгусы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Ырымбур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губернаһы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Өфө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өйәҙе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Ибраһим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ауылында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хәҙерге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Башҡортостандың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Ҡырмыҫҡалы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районында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тыуған</a:t>
                      </a:r>
                      <a:r>
                        <a:rPr lang="ru-RU" sz="13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extLst>
                  <a:ext uri="{0D108BD9-81ED-4DB2-BD59-A6C34878D82A}">
                    <a16:rowId xmlns:a16="http://schemas.microsoft.com/office/drawing/2014/main" val="4205373703"/>
                  </a:ext>
                </a:extLst>
              </a:tr>
              <a:tr h="3291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1852-1860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йылдарҙа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Ырымбур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Неплюев кадет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корпусында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уҡый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161995"/>
                  </a:ext>
                </a:extLst>
              </a:tr>
              <a:tr h="423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1860 йылда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Йомран-Табын кантоныдың Башҡорт ғәскәри идаралығында тәржемәсе булып эшләй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extLst>
                  <a:ext uri="{0D108BD9-81ED-4DB2-BD59-A6C34878D82A}">
                    <a16:rowId xmlns:a16="http://schemas.microsoft.com/office/drawing/2014/main" val="175568119"/>
                  </a:ext>
                </a:extLst>
              </a:tr>
              <a:tr h="2508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1864 йылда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Ҡырмыҫҡалы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улусының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мировой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посреднигы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яҙыусыһы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була,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447549"/>
                  </a:ext>
                </a:extLst>
              </a:tr>
              <a:tr h="2161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1869 йылдан алып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йыл дауамында улус старшинаһы булып хеҙмәт итә.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extLst>
                  <a:ext uri="{0D108BD9-81ED-4DB2-BD59-A6C34878D82A}">
                    <a16:rowId xmlns:a16="http://schemas.microsoft.com/office/drawing/2014/main" val="1491445637"/>
                  </a:ext>
                </a:extLst>
              </a:tr>
              <a:tr h="6986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1879-1880 йылдар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a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йыл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самаһы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Стәрлетамаҡ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мәҙрәсәһендә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рус теле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уҡытыусыһы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булып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эшләй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Был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ваҡытта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мәғариф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өлкәһендә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үҙенең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беренсе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a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ҙ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эшен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тамамлай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 фарсы-татар-рус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һүҙлеген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төҙөй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115359"/>
                  </a:ext>
                </a:extLst>
              </a:tr>
              <a:tr h="423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1880 йыл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a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 </a:t>
                      </a: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Өмөтбаев Өфөгә күсеп килә һәм Ырымбур мосолман диниә назаратында тәржемәсе булып эшләй башлай.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extLst>
                  <a:ext uri="{0D108BD9-81ED-4DB2-BD59-A6C34878D82A}">
                    <a16:rowId xmlns:a16="http://schemas.microsoft.com/office/drawing/2014/main" val="3644323748"/>
                  </a:ext>
                </a:extLst>
              </a:tr>
              <a:tr h="68742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1883 йыл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1883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йылда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Рус география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йәмғиәтенең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Ырымбур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бүлеге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ағзаһы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итеп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һайлана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А.С.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Пушкиндың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тыуыуына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йыл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тулыу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айҡанлы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татар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теленә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Баҡсаһарай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фонтаны»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поэмаһын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тәржемә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итә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086339"/>
                  </a:ext>
                </a:extLst>
              </a:tr>
              <a:tr h="2950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1886</a:t>
                      </a:r>
                      <a:r>
                        <a:rPr lang="ba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1887 йылдар</a:t>
                      </a:r>
                      <a:r>
                        <a:rPr lang="ba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 телле глоссарий фарсы-татар-рус һүҙлеген төҙөгән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extLst>
                  <a:ext uri="{0D108BD9-81ED-4DB2-BD59-A6C34878D82A}">
                    <a16:rowId xmlns:a16="http://schemas.microsoft.com/office/drawing/2014/main" val="1510298534"/>
                  </a:ext>
                </a:extLst>
              </a:tr>
              <a:tr h="2161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1897 йыл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Ҡазанда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Өмөтбаевтың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Йәдкәр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(Памятки)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китабы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сыға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842241"/>
                  </a:ext>
                </a:extLst>
              </a:tr>
              <a:tr h="423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1887</a:t>
                      </a:r>
                      <a:r>
                        <a:rPr lang="ba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1889 одалар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эске эштәр Министрлығының Ҡырым комиссияһында вакуф эштәре менән шөғөлләнә.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extLst>
                  <a:ext uri="{0D108BD9-81ED-4DB2-BD59-A6C34878D82A}">
                    <a16:rowId xmlns:a16="http://schemas.microsoft.com/office/drawing/2014/main" val="620998149"/>
                  </a:ext>
                </a:extLst>
              </a:tr>
              <a:tr h="2564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1899 йыл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отставкала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013727"/>
                  </a:ext>
                </a:extLst>
              </a:tr>
              <a:tr h="2161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1901 йыл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«Ҡыҫҡаса татар грамматикаһы» н ижад итә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extLst>
                  <a:ext uri="{0D108BD9-81ED-4DB2-BD59-A6C34878D82A}">
                    <a16:rowId xmlns:a16="http://schemas.microsoft.com/office/drawing/2014/main" val="2636768886"/>
                  </a:ext>
                </a:extLst>
              </a:tr>
              <a:tr h="3152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1907 йылдың 28 июне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тыуған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ауылы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Ибраһимда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вафат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була.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Тыуған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ауылында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ерләнгән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6559"/>
                  </a:ext>
                </a:extLst>
              </a:tr>
              <a:tr h="6304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Мөхәмәтсәлим Өмөтбаев 3-сө дәрәжә Изге Станислав ордены, «25 йыллыҡ камил хеҙмәте өсөн» (1860) һәм «1853-1856 йылдарҙағы һуғыш иҫтәлегенә» миҙалдары менән бүләкләнә.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/>
                </a:tc>
                <a:extLst>
                  <a:ext uri="{0D108BD9-81ED-4DB2-BD59-A6C34878D82A}">
                    <a16:rowId xmlns:a16="http://schemas.microsoft.com/office/drawing/2014/main" val="2740720243"/>
                  </a:ext>
                </a:extLst>
              </a:tr>
              <a:tr h="423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Өмөтбаев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башҡорт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фольклорын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өйрәнеү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И.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Сәлихов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М.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Аҡмулла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һәм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башҡаларҙың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ижадын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анализлау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менән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шөғөлләнә</a:t>
                      </a:r>
                      <a:r>
                        <a:rPr lang="ru-RU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37" marR="26137" marT="5940" marB="0">
                    <a:solidFill>
                      <a:srgbClr val="1F004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842743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252C1C-7641-4A59-1D38-CCAE430245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412" r="36106"/>
          <a:stretch/>
        </p:blipFill>
        <p:spPr>
          <a:xfrm>
            <a:off x="171520" y="1430805"/>
            <a:ext cx="2196483" cy="3996390"/>
          </a:xfrm>
          <a:prstGeom prst="rect">
            <a:avLst/>
          </a:prstGeom>
          <a:effectLst>
            <a:glow rad="152400">
              <a:srgbClr val="003217">
                <a:alpha val="7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1172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E4A88B-6E76-87A4-E451-ECE915CB9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16" y="938022"/>
            <a:ext cx="3513219" cy="4981956"/>
          </a:xfrm>
          <a:prstGeom prst="rect">
            <a:avLst/>
          </a:prstGeom>
          <a:effectLst>
            <a:glow rad="152400">
              <a:srgbClr val="003217">
                <a:alpha val="70000"/>
              </a:srgbClr>
            </a:glo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899F3C-7E8B-4620-0501-D55425A1303A}"/>
              </a:ext>
            </a:extLst>
          </p:cNvPr>
          <p:cNvSpPr txBox="1"/>
          <p:nvPr/>
        </p:nvSpPr>
        <p:spPr>
          <a:xfrm>
            <a:off x="5510466" y="1905506"/>
            <a:ext cx="395437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 рус, француз, фарсы һәм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төрки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телдәрендә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иркен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аралашҡан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уҡ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география, математика,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архитектура,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сәнғәт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каллиграфия һәм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хәрби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сәнғәтте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өйрәнеү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менән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шөғөлләнгән</a:t>
            </a:r>
            <a:r>
              <a:rPr lang="ru-RU" sz="2400" b="1" dirty="0">
                <a:solidFill>
                  <a:srgbClr val="000050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857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59200" y="751344"/>
            <a:ext cx="595085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Мөхәмәтсәлим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ХХ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быуат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башында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донъя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күргән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түбәндәге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китаптарҙы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яҙа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төҙөй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йәки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тәржемә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Ҡыҫҡаса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мосолман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ҡануниәте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(рус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теленән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тәржемә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Өфө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1990);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«Памятки» (Йәдкәр,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Ҡазан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1897)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 С.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Пушкиндың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Баҡсаһарай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фонтаны» (рус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теленән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тәржемә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Ҡазан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1901);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Ҡыҫҡаса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татар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грамматикаһы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Ҡазан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1901);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Ырымбур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дини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йыйылышы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(рус һәм татар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телдәрендә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Өфө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1903).</a:t>
            </a:r>
          </a:p>
          <a:p>
            <a:pPr algn="just"/>
            <a:endParaRPr lang="ru-RU" b="1" dirty="0">
              <a:solidFill>
                <a:srgbClr val="1F004C"/>
              </a:solidFill>
              <a:effectLst>
                <a:glow rad="1397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Уның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ҙур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эштәре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баҫылмай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ҡала</a:t>
            </a:r>
            <a:endParaRPr lang="ru-RU" b="1" dirty="0">
              <a:solidFill>
                <a:srgbClr val="1F004C"/>
              </a:solidFill>
              <a:effectLst>
                <a:glow rad="1397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Ғаләм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тураһында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Йомран-Табын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улусы»,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«Фарсы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грамматикаһы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Хажға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сәйәхәт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just"/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Ҡыҙғанысҡа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ҡаршы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беҙҙең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көндәргә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тик «Фарсы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грамматикаһы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ҡулъяҙмаһы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ғына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һаҡланып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ҡалған</a:t>
            </a:r>
            <a:r>
              <a:rPr lang="ru-RU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336324-7CEC-6E82-3C9E-025C10ED585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084" y="280738"/>
            <a:ext cx="2352389" cy="29535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ED90F8-7192-F6F4-C12C-8BFAD3C27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838" t="7127" r="54716" b="7127"/>
          <a:stretch/>
        </p:blipFill>
        <p:spPr>
          <a:xfrm>
            <a:off x="1031989" y="2582777"/>
            <a:ext cx="2593527" cy="399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73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1BCF10-E8C0-82A1-7A50-2966E442E338}"/>
              </a:ext>
            </a:extLst>
          </p:cNvPr>
          <p:cNvSpPr txBox="1"/>
          <p:nvPr/>
        </p:nvSpPr>
        <p:spPr>
          <a:xfrm>
            <a:off x="5337449" y="612844"/>
            <a:ext cx="429126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1991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йылда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мәғрифәтсе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шағир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Мөхәмәтсәлим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Өмөтбаевтың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тыуған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ерендә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музей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асылды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Мөхәмәтсәлим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музейы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Башҡортостан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Республикаһының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Ҡырмыҫҡалы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Ибраһим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ауылында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Ш.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Бикҡул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урамы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10-сы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йорт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адресы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буйынса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урынлашҡан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Музей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экспозицияһы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энциклопедисы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яҙыусыһы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публицисының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тормошон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эшмәкәрлеген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яҡтырта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Бында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ғалимдың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төп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нөсхә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ҡулъяҙмалары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документтарҙың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күсермәләре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китаптар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һынлы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сәнғәт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скульптура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әҫәрҙәре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урынлашҡан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0CBACB-B23A-BBA0-5C1F-DFBA73DA1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20" y="311007"/>
            <a:ext cx="4033065" cy="2688710"/>
          </a:xfrm>
          <a:prstGeom prst="rect">
            <a:avLst/>
          </a:prstGeom>
          <a:effectLst>
            <a:glow rad="152400">
              <a:srgbClr val="003217">
                <a:alpha val="70000"/>
              </a:srgb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7AEDFF-4657-4E7F-8DCE-47416ABED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10" y="4319945"/>
            <a:ext cx="4166719" cy="2347347"/>
          </a:xfrm>
          <a:prstGeom prst="rect">
            <a:avLst/>
          </a:prstGeom>
          <a:effectLst>
            <a:glow rad="152400">
              <a:srgbClr val="003217">
                <a:alpha val="70000"/>
              </a:srgbClr>
            </a:glo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2D16D3-3892-58F1-0DF1-7F1EAC6EB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480" y="2478782"/>
            <a:ext cx="4033065" cy="2270268"/>
          </a:xfrm>
          <a:prstGeom prst="rect">
            <a:avLst/>
          </a:prstGeom>
          <a:effectLst>
            <a:glow rad="152400">
              <a:srgbClr val="003217">
                <a:alpha val="7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428987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54096A-7BD5-272A-A96F-383E8BCEDE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372" b="6495"/>
          <a:stretch/>
        </p:blipFill>
        <p:spPr>
          <a:xfrm>
            <a:off x="473241" y="590923"/>
            <a:ext cx="3777917" cy="5500515"/>
          </a:xfrm>
          <a:prstGeom prst="rect">
            <a:avLst/>
          </a:prstGeom>
          <a:effectLst>
            <a:glow rad="152400">
              <a:srgbClr val="003217">
                <a:alpha val="70000"/>
              </a:srgbClr>
            </a:glo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162DDC-0139-9BD5-8EBE-BDB3389D2780}"/>
              </a:ext>
            </a:extLst>
          </p:cNvPr>
          <p:cNvSpPr txBox="1"/>
          <p:nvPr/>
        </p:nvSpPr>
        <p:spPr>
          <a:xfrm>
            <a:off x="4817215" y="312762"/>
            <a:ext cx="4604084" cy="623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/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2005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йылда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Ҡырмыҫҡалы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хакимиәте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тарафынан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Мөхәмәтсәлим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исемендәге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премиялар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булдырылды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Йыл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һайын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бирелә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торған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премияһының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маҡсаты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Өмөтбаевтың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тыуған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ере һәм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халҡы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хаҡына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башҡарған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эштәрен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мәңгеләштереү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уҡ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ижади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интеллигенция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вәкилдәрен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телен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әҙәбиәтен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фәнде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тарихты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йолаларҙы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ғөрөф-ғәҙәттәрҙе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тергеҙеүгә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һаҡлауға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пропагандалауға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йәлеп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итеү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исемендәге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тәүге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премия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яҙыусы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профессор, филология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фәндәре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докторы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Т. Ә.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Килмөхәмәтовҡа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тапшырылды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Премия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райондың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мәҙәниәтен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сәнғәтен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үҫтереүгә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ҙур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өлөш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индергән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күренекле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эшмәкәрҙәргә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бирелә</a:t>
            </a:r>
            <a:r>
              <a:rPr lang="ru-RU" sz="1900" b="1" dirty="0">
                <a:solidFill>
                  <a:srgbClr val="1F004C"/>
                </a:solidFill>
                <a:effectLst>
                  <a:glow rad="1397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whispers-of-elegance_883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8441" y="60914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1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970BDC-545C-6AC8-0F29-44FFEB1EDCEC}"/>
              </a:ext>
            </a:extLst>
          </p:cNvPr>
          <p:cNvSpPr txBox="1"/>
          <p:nvPr/>
        </p:nvSpPr>
        <p:spPr>
          <a:xfrm>
            <a:off x="1808691" y="4801741"/>
            <a:ext cx="75478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Мөхәмәтсәлим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Өмөтбаевтың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ошо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һүҙҙәре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билдәле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аҫабаһы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өс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нәмәне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белергә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тейеш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беренсеһе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үҙенең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шәжәрәһен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икенсеһе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йондоҙҙарҙың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исемен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өсөнсөһө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халыҡ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риүәйәттәрен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2000" b="1" dirty="0" err="1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эпосын</a:t>
            </a:r>
            <a:r>
              <a:rPr lang="ru-RU" sz="2000" b="1" dirty="0">
                <a:solidFill>
                  <a:srgbClr val="1F004C"/>
                </a:solidFill>
                <a:effectLst>
                  <a:glow rad="139700">
                    <a:schemeClr val="bg1">
                      <a:alpha val="8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570112-B0DB-7E81-DEBF-EC1D34CCF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885" y="546579"/>
            <a:ext cx="6288618" cy="4052331"/>
          </a:xfrm>
          <a:prstGeom prst="rect">
            <a:avLst/>
          </a:prstGeom>
          <a:effectLst>
            <a:glow rad="152400">
              <a:srgbClr val="003217">
                <a:alpha val="7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31629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9000">
        <p14:prism dir="u" isInverted="1"/>
      </p:transition>
    </mc:Choice>
    <mc:Fallback xmlns="">
      <p:transition spd="slow" advClick="0" advTm="9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2520</TotalTime>
  <Words>1429</Words>
  <Application>Microsoft Office PowerPoint</Application>
  <PresentationFormat>Лист A4 (210x297 мм)</PresentationFormat>
  <Paragraphs>93</Paragraphs>
  <Slides>26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Bookman Old Style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 Dogy</dc:creator>
  <cp:lastModifiedBy>1</cp:lastModifiedBy>
  <cp:revision>104</cp:revision>
  <dcterms:created xsi:type="dcterms:W3CDTF">2025-02-17T04:59:05Z</dcterms:created>
  <dcterms:modified xsi:type="dcterms:W3CDTF">2026-08-19T10:50:20Z</dcterms:modified>
</cp:coreProperties>
</file>