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600"/>
    <a:srgbClr val="0000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 showGuides="1">
      <p:cViewPr varScale="1">
        <p:scale>
          <a:sx n="46" d="100"/>
          <a:sy n="46" d="100"/>
        </p:scale>
        <p:origin x="-1301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E3905-6B34-4798-AACF-FE44B95AD764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D533-95B2-4D02-B926-54F097781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45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E3905-6B34-4798-AACF-FE44B95AD764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D533-95B2-4D02-B926-54F097781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16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E3905-6B34-4798-AACF-FE44B95AD764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D533-95B2-4D02-B926-54F097781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7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E3905-6B34-4798-AACF-FE44B95AD764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D533-95B2-4D02-B926-54F097781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12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E3905-6B34-4798-AACF-FE44B95AD764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D533-95B2-4D02-B926-54F097781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82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E3905-6B34-4798-AACF-FE44B95AD764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D533-95B2-4D02-B926-54F097781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8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E3905-6B34-4798-AACF-FE44B95AD764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D533-95B2-4D02-B926-54F097781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519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E3905-6B34-4798-AACF-FE44B95AD764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D533-95B2-4D02-B926-54F097781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56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E3905-6B34-4798-AACF-FE44B95AD764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D533-95B2-4D02-B926-54F097781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01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E3905-6B34-4798-AACF-FE44B95AD764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D533-95B2-4D02-B926-54F097781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98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E3905-6B34-4798-AACF-FE44B95AD764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D533-95B2-4D02-B926-54F097781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57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E3905-6B34-4798-AACF-FE44B95AD764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3D533-95B2-4D02-B926-54F097781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1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biblotekakarm" TargetMode="External"/><Relationship Id="rId5" Type="http://schemas.openxmlformats.org/officeDocument/2006/relationships/hyperlink" Target="https://vk.com/away.php?utf=1&amp;to=http://karm-cbs.ru" TargetMode="Externa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655676" y="2204864"/>
            <a:ext cx="5832648" cy="161441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6065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dirty="0" smtClean="0">
                <a:ln w="9525">
                  <a:solidFill>
                    <a:srgbClr val="17365D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Bookman Old Style"/>
              </a:rPr>
              <a:t>Спешите прочитать!</a:t>
            </a:r>
            <a:endParaRPr lang="ru-RU" sz="3600" b="1" kern="10" spc="0" dirty="0" smtClean="0">
              <a:ln w="9525">
                <a:solidFill>
                  <a:srgbClr val="17365D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Bookman Old Style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7564" y="188639"/>
            <a:ext cx="7848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25400" dir="2700000" sx="0" sy="0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Муниципальное автономное учреждение культуры </a:t>
            </a:r>
            <a:endParaRPr lang="ru-RU" sz="12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25400" dir="2700000" sx="0" sy="0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b="1" dirty="0" err="1" smtClean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25400" dir="2700000" sx="0" sy="0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Кармаскалинская</a:t>
            </a:r>
            <a:r>
              <a:rPr lang="ru-RU" b="1" dirty="0" smtClean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25400" dir="2700000" sx="0" sy="0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централизованная библиотечная система»</a:t>
            </a:r>
            <a:endParaRPr lang="ru-RU" sz="12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3164679" y="5877272"/>
            <a:ext cx="2814637" cy="4320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0" dirty="0" smtClean="0">
                <a:ln>
                  <a:noFill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Кармаскалы 2020</a:t>
            </a:r>
            <a:endParaRPr lang="ru-RU" sz="1400" kern="10" spc="0" dirty="0">
              <a:ln>
                <a:noFill/>
              </a:ln>
              <a:solidFill>
                <a:srgbClr val="0070C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36785" y="4348554"/>
            <a:ext cx="4470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dirty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</a:t>
            </a:r>
            <a:r>
              <a:rPr lang="ru-RU" sz="2400" b="1" i="1" dirty="0" smtClean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оступление новых книг</a:t>
            </a:r>
          </a:p>
          <a:p>
            <a:pPr algn="ctr">
              <a:spcAft>
                <a:spcPts val="0"/>
              </a:spcAft>
            </a:pPr>
            <a:r>
              <a:rPr lang="ru-RU" sz="2400" b="1" i="1" dirty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</a:t>
            </a:r>
            <a:r>
              <a:rPr lang="ru-RU" sz="2400" b="1" i="1" dirty="0" smtClean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Центральную библиотеку</a:t>
            </a:r>
            <a:endParaRPr lang="ru-RU" sz="2400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2" name="super_liriceskaa_melodia_fonovaa_muzyka_(5music.me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59" y="5605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3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60032" y="2151727"/>
            <a:ext cx="39875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ba-RU" sz="2000" i="1" dirty="0" smtClean="0">
                <a:effectLst/>
                <a:latin typeface="Times New Roman"/>
                <a:ea typeface="Calibri"/>
                <a:cs typeface="Times New Roman"/>
              </a:rPr>
              <a:t>Риф Мифтаховтың яҡты, ҡояшлы лирик ижады уҡыусыларҙың күңелен күптән яулап алды. Халыҡ тарихына, халыҡ моңона тоғролоҡ уның әҫәрҙәрен үтемле итә. Шағирҙың был китабына уның поэмалары һәм шиғырҙары тупланды.</a:t>
            </a:r>
            <a:endParaRPr lang="ru-RU" sz="2000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33353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ba-RU" sz="2000" b="1" dirty="0" smtClean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Мифтахов Р. Ф. Һайланма </a:t>
            </a:r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әҫәрҙәр. I том: Поэмалар, шиғырҙар / Риф Мифтахов . – Өфө: Китап, 2019. – 336 бит.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lvl="0" indent="360000" algn="just"/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16+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pic>
        <p:nvPicPr>
          <p:cNvPr id="4099" name="Picture 3" descr="C:\Users\1\Desktop\24 августа\CCI24082020_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63" y="1700808"/>
            <a:ext cx="3168352" cy="452672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853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73202" y="1997839"/>
            <a:ext cx="39192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ba-RU" sz="2000" i="1" dirty="0" smtClean="0">
                <a:effectLst/>
                <a:latin typeface="Times New Roman"/>
                <a:ea typeface="Calibri"/>
                <a:cs typeface="Times New Roman"/>
              </a:rPr>
              <a:t>Йыйынтыҡҡа Гүзәл Ситдиҡованың төрлө йылдарҙа яҙылған шиғырҙары, поэмалары, тәржемәләре, шулай уҡ ҡыҫҡа ғына «Һүҙ уңайында әйтелгәндәр» тип исемләнгән күҙәтеүҙәре, тормош күренештәре, йәшәйеш турһында уйланыуҙары ингән.</a:t>
            </a:r>
            <a:endParaRPr lang="ru-RU" sz="2000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211025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ba-RU" sz="2000" b="1" dirty="0" smtClean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Ситдиҡова Г. Р. Ағып </a:t>
            </a:r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килә Мәңгелек: шиғырҙар, поэмалар / Г. Ситдиҡова. – Өфө: Китап, 2019 . – 400 бит.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lvl="0" indent="360000" algn="just"/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16+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pic>
        <p:nvPicPr>
          <p:cNvPr id="5123" name="Picture 3" descr="C:\Users\1\Desktop\24 августа\CCI24082020_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17" y="1772816"/>
            <a:ext cx="3341043" cy="441432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538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32040" y="2551837"/>
            <a:ext cx="38725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ba-RU" sz="2000" i="1" dirty="0" smtClean="0">
                <a:effectLst/>
                <a:latin typeface="Times New Roman"/>
                <a:ea typeface="Calibri"/>
                <a:cs typeface="Times New Roman"/>
              </a:rPr>
              <a:t>Үҙ-үҙендә эҙләнү – был минең ижадтың төпкүрһәткесе. Үҙ асылыма табан юлда тыуған хис-тойғолар кисереү рәүешле донъяны танып белеү, үҙемде танып белеүҙән ярала шиғырҙар.</a:t>
            </a:r>
            <a:endParaRPr lang="ru-RU" sz="2000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60648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Солтанова Д. Д. Һиңә...: </a:t>
            </a:r>
            <a:r>
              <a:rPr lang="ba-RU" sz="2000" b="1" dirty="0" smtClean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шиғырҙар </a:t>
            </a:r>
            <a:r>
              <a:rPr lang="tt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/</a:t>
            </a:r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 Д. Солтанова. – Өфө: Китап, 2019. – 96 бит.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lvl="0" indent="360000" algn="just"/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16+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pic>
        <p:nvPicPr>
          <p:cNvPr id="6146" name="Picture 2" descr="C:\Users\1\Desktop\24 августа\CCI24082020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8" y="1628800"/>
            <a:ext cx="3344098" cy="452469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95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69548" y="1844824"/>
            <a:ext cx="38519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a-RU" sz="2000" i="1" dirty="0" smtClean="0">
                <a:effectLst/>
                <a:latin typeface="Times New Roman"/>
                <a:ea typeface="Calibri"/>
                <a:cs typeface="Times New Roman"/>
              </a:rPr>
              <a:t>Билдәле яҙыусы Хәйҙәр Тапаҡовтың «Саҡыр мине зәңгәр киңлектәргә » исемле китабына әлегәсә донъя күрмәгән повесть, хикәйәләре тупланды.</a:t>
            </a:r>
            <a:endParaRPr lang="ru-RU" sz="2000" i="1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ba-RU" sz="2000" i="1" dirty="0" smtClean="0">
                <a:effectLst/>
                <a:latin typeface="Times New Roman"/>
                <a:ea typeface="Calibri"/>
                <a:cs typeface="Times New Roman"/>
              </a:rPr>
              <a:t>Автор әҫәрҙәрендә тормошта булған ыңғай һәм кире күренештәрҙе үҙенсәлекле тасуирлай, ҡыҙыҡлы яҙмыштар, ҡабатланмаҫ характерҙар асыла.</a:t>
            </a:r>
            <a:endParaRPr lang="ru-RU" sz="2000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32655"/>
            <a:ext cx="81099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ba-RU" sz="2000" b="1" dirty="0" smtClean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Тапаҡова Х. Н. Саҡыр </a:t>
            </a:r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мине зәңгәр киңлектәргә: повесть, хикәйәләр / Х. Тапаҡов. – Өфө: Китап, 2019. – 352 бит.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lvl="0" indent="360000" algn="just"/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16+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pic>
        <p:nvPicPr>
          <p:cNvPr id="7170" name="Picture 2" descr="C:\Users\1\Desktop\24 августа\CCI24082020_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844824"/>
            <a:ext cx="3154624" cy="450785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844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32040" y="1997839"/>
            <a:ext cx="39959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ba-RU" sz="2000" i="1" dirty="0" smtClean="0">
                <a:effectLst/>
                <a:latin typeface="Times New Roman"/>
                <a:ea typeface="Calibri"/>
                <a:cs typeface="Times New Roman"/>
              </a:rPr>
              <a:t>Күренекле яҙыусы Зиннур Ураҡсиндың был китабына романдар һәм повестар индерелде. Романдарында XIX быуаттың 30-сы йылдары - кантондар заманы, Ырымбур ҡалаһындағы Каруанһарайҙы төҙөү тарихы тасуирланһа, повестарында Бөйөк Ватан һуғышы йылдарындағы тыл тормошо һүрәтләнә.</a:t>
            </a:r>
            <a:endParaRPr lang="ru-RU" sz="2000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332656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ba-RU" sz="2000" b="1" dirty="0" smtClean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Ураҡсин З. Ғ. Каруанһарай</a:t>
            </a:r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: Романдар һәм повестар / З. </a:t>
            </a:r>
            <a:r>
              <a:rPr lang="ba-RU" sz="2000" b="1" dirty="0" smtClean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Ураҡсин. –  </a:t>
            </a:r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Өфө: Китап, 2019. – 376 бит.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lvl="0" indent="360000" algn="just"/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16+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pic>
        <p:nvPicPr>
          <p:cNvPr id="8194" name="Picture 2" descr="C:\Users\1\Desktop\24 августа\CCI24082020_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3024336" cy="432911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59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619672" y="2508492"/>
            <a:ext cx="5434813" cy="18722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0" dirty="0" smtClean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1C288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Georgia"/>
              </a:rPr>
              <a:t>Литература на</a:t>
            </a:r>
          </a:p>
          <a:p>
            <a:pPr algn="ctr" rtl="0">
              <a:buNone/>
            </a:pPr>
            <a:r>
              <a:rPr lang="ru-RU" sz="3600" b="1" kern="10" spc="0" dirty="0" smtClean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1C288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Georgia"/>
              </a:rPr>
              <a:t>русском языке</a:t>
            </a:r>
            <a:endParaRPr lang="ru-RU" sz="3600" b="1" kern="10" spc="0" dirty="0">
              <a:ln w="9525">
                <a:solidFill>
                  <a:srgbClr val="3333FF"/>
                </a:solidFill>
                <a:round/>
                <a:headEnd/>
                <a:tailEnd/>
              </a:ln>
              <a:solidFill>
                <a:srgbClr val="1C288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Georgia"/>
            </a:endParaRPr>
          </a:p>
        </p:txBody>
      </p:sp>
      <p:pic>
        <p:nvPicPr>
          <p:cNvPr id="4" name="Picture 2" descr="https://b1.pngbarn.com/png/947/18/school-assorted-books-png-clip-ar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462" y1="49429" x2="58462" y2="49429"/>
                        <a14:foregroundMark x1="68132" y1="49714" x2="68132" y2="49714"/>
                        <a14:foregroundMark x1="63516" y1="50000" x2="63516" y2="50000"/>
                        <a14:foregroundMark x1="72088" y1="48476" x2="72088" y2="48476"/>
                        <a14:foregroundMark x1="66374" y1="45619" x2="66374" y2="45619"/>
                        <a14:foregroundMark x1="67143" y1="35429" x2="67143" y2="35429"/>
                        <a14:foregroundMark x1="61758" y1="35048" x2="61758" y2="35048"/>
                        <a14:foregroundMark x1="59560" y1="34476" x2="59560" y2="34476"/>
                        <a14:foregroundMark x1="53846" y1="28571" x2="53846" y2="28571"/>
                        <a14:foregroundMark x1="66703" y1="27905" x2="66703" y2="27905"/>
                        <a14:foregroundMark x1="62088" y1="31619" x2="62088" y2="31619"/>
                        <a14:foregroundMark x1="67143" y1="30762" x2="67143" y2="30762"/>
                        <a14:foregroundMark x1="65275" y1="18571" x2="65275" y2="18571"/>
                        <a14:foregroundMark x1="63846" y1="7714" x2="63846" y2="7714"/>
                        <a14:foregroundMark x1="65714" y1="66190" x2="65714" y2="66190"/>
                        <a14:foregroundMark x1="60330" y1="70857" x2="60330" y2="70857"/>
                        <a14:foregroundMark x1="63187" y1="68381" x2="63187" y2="68381"/>
                        <a14:foregroundMark x1="68132" y1="70857" x2="68132" y2="70857"/>
                        <a14:foregroundMark x1="58132" y1="71143" x2="58132" y2="71143"/>
                        <a14:foregroundMark x1="63516" y1="72095" x2="63516" y2="72095"/>
                        <a14:foregroundMark x1="68571" y1="67143" x2="68571" y2="67143"/>
                        <a14:foregroundMark x1="53516" y1="78286" x2="53516" y2="78286"/>
                        <a14:foregroundMark x1="55275" y1="98857" x2="55275" y2="98857"/>
                        <a14:foregroundMark x1="52418" y1="98476" x2="52418" y2="98476"/>
                        <a14:foregroundMark x1="61319" y1="94762" x2="61319" y2="94762"/>
                        <a14:foregroundMark x1="57033" y1="94762" x2="57033" y2="94762"/>
                        <a14:foregroundMark x1="59560" y1="92571" x2="59560" y2="92571"/>
                        <a14:foregroundMark x1="61319" y1="91714" x2="61319" y2="91714"/>
                        <a14:foregroundMark x1="66374" y1="94190" x2="66374" y2="94190"/>
                        <a14:foregroundMark x1="70000" y1="90095" x2="70000" y2="90095"/>
                        <a14:foregroundMark x1="66703" y1="89238" x2="66703" y2="89238"/>
                        <a14:foregroundMark x1="66374" y1="88286" x2="66374" y2="88286"/>
                        <a14:foregroundMark x1="70330" y1="83619" x2="70330" y2="83619"/>
                        <a14:foregroundMark x1="68571" y1="71143" x2="68571" y2="71143"/>
                        <a14:foregroundMark x1="72088" y1="71143" x2="72088" y2="71143"/>
                        <a14:foregroundMark x1="67473" y1="8000" x2="67473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18" r="25721"/>
          <a:stretch/>
        </p:blipFill>
        <p:spPr bwMode="auto">
          <a:xfrm>
            <a:off x="6914050" y="15596"/>
            <a:ext cx="2229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75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762" y="1536174"/>
            <a:ext cx="41759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«</a:t>
            </a:r>
            <a:r>
              <a:rPr lang="ba-RU" sz="2000" i="1" dirty="0" smtClean="0">
                <a:effectLst/>
                <a:latin typeface="Times New Roman"/>
                <a:ea typeface="Calibri"/>
                <a:cs typeface="Times New Roman"/>
              </a:rPr>
              <a:t>Меланхолия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»</a:t>
            </a:r>
            <a:r>
              <a:rPr lang="ba-RU" sz="2000" i="1" dirty="0" smtClean="0">
                <a:effectLst/>
                <a:latin typeface="Times New Roman"/>
                <a:ea typeface="Calibri"/>
                <a:cs typeface="Times New Roman"/>
              </a:rPr>
              <a:t> - это стихи, выстраивающие целый многомерный мир, полный видимого и осязаемого, мистического и скрытного. Автор, с присущим ему филосовским отношением к жизни, исследует тонкую материю времени, вопросы эфемерности света и тьмы, ракдости и боли, цели пребывания человек на этой земле и образы того место, куда он отправится после смерти.</a:t>
            </a:r>
            <a:endParaRPr lang="ru-RU" sz="2000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11025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Бессонова М. Меланхолия: стихи </a:t>
            </a:r>
            <a:r>
              <a:rPr lang="tt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/ М. Бессонова. – Уфа: Китап, 2019. – 80 бит.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lvl="0" indent="360000" algn="just"/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16+</a:t>
            </a:r>
          </a:p>
        </p:txBody>
      </p:sp>
      <p:pic>
        <p:nvPicPr>
          <p:cNvPr id="9218" name="Picture 2" descr="C:\Users\1\Desktop\24 августа\CCI2408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77" y="1556793"/>
            <a:ext cx="3261570" cy="446449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422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8495" y="1916832"/>
            <a:ext cx="50180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В издании отражена документальная хроника борьбы за национальную автономию Башкортостана от Учредительного курултая до соглашения с центральной советской властью о создании советской автономной республики. Представлены материалы Учредительного курултая автономного Башкортостана, документально раскрываются ближайшая предыстория и последующие перипетии событий – история договоренностей </a:t>
            </a:r>
            <a:r>
              <a:rPr lang="ru-RU" i="1" dirty="0" err="1" smtClean="0">
                <a:effectLst/>
                <a:latin typeface="Times New Roman"/>
                <a:ea typeface="Calibri"/>
                <a:cs typeface="Times New Roman"/>
              </a:rPr>
              <a:t>валидовского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 крыла башкирского национализма с большевистскими властями о советской национальной автономии Башкортостана как федеративной части РСФСР, ныне Республики Башкортостан – одного из равноправных субъектов Российской Федерации.</a:t>
            </a:r>
            <a:endParaRPr lang="ru-RU" sz="1400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60648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ru-RU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В марте 1919-го: Башкирская автономия от Учредительного Курултая до соглашения с советской властью: документальные материалы / Сост. Б. Х. </a:t>
            </a:r>
            <a:r>
              <a:rPr lang="ru-RU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Юлдашбаев</a:t>
            </a:r>
            <a:r>
              <a:rPr lang="ru-RU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, А. Б. Юнусова, Ю. М. </a:t>
            </a:r>
            <a:r>
              <a:rPr lang="ru-RU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Абсалямов</a:t>
            </a:r>
            <a:r>
              <a:rPr lang="ru-RU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. – Уфа: </a:t>
            </a:r>
            <a:r>
              <a:rPr lang="ru-RU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Китап</a:t>
            </a:r>
            <a:r>
              <a:rPr lang="ru-RU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, 2019. – 288 с</a:t>
            </a:r>
            <a:r>
              <a:rPr lang="ru-RU" b="1" dirty="0" smtClean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.: ил.</a:t>
            </a:r>
            <a:endParaRPr lang="ru-RU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lvl="0" indent="360000" algn="just"/>
            <a:r>
              <a:rPr lang="ru-RU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16+</a:t>
            </a:r>
          </a:p>
        </p:txBody>
      </p:sp>
      <p:pic>
        <p:nvPicPr>
          <p:cNvPr id="10242" name="Picture 2" descr="C:\Users\1\Desktop\24 августа\CCI24082020_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95" y="1737976"/>
            <a:ext cx="3194600" cy="444614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3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60032" y="2613392"/>
            <a:ext cx="3923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Издание посвящено творчеству заслуженного художника Республики Башкортостан Виктора Андреевича Позднова.</a:t>
            </a:r>
            <a:endParaRPr lang="ru-RU" sz="2000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60648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Виктор Позднов. Живопись и графика: Альбом / Сост. и авт. вступ. ст. И. Н. Оськина. – Уфа: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Китап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, 2019. – 156, [4] с.</a:t>
            </a:r>
          </a:p>
          <a:p>
            <a:pPr lvl="0" indent="360000" algn="just"/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12+</a:t>
            </a:r>
          </a:p>
        </p:txBody>
      </p:sp>
      <p:pic>
        <p:nvPicPr>
          <p:cNvPr id="11266" name="Picture 2" descr="C:\Users\1\Desktop\24 августа\CCI24082020_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91" y="1760432"/>
            <a:ext cx="3024336" cy="4313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79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02799" y="1997839"/>
            <a:ext cx="37799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tt-RU" sz="20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100-летию образования Автономной башкирской Республики посвящен роман лауреата Государственной премии РБ им. Салавата Юлаева Рената Камалова </a:t>
            </a:r>
            <a:r>
              <a:rPr lang="ru-RU" sz="20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«Башкирское войско», о рождении и становлении Башкортостана.</a:t>
            </a:r>
            <a:endParaRPr lang="ru-RU" sz="2000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21791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Камал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 Р. Башкирское войско: роман / Р. </a:t>
            </a:r>
            <a:r>
              <a:rPr lang="ru-RU" sz="2000" b="1" dirty="0" err="1" smtClean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Камал</a:t>
            </a:r>
            <a:r>
              <a:rPr lang="ru-RU" sz="2000" b="1" dirty="0" smtClean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, пер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. с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башк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. С. Р. </a:t>
            </a:r>
            <a:r>
              <a:rPr lang="ru-RU" sz="2000" b="1" dirty="0" smtClean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Чураевой. – 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Уфа: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Китап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, </a:t>
            </a:r>
            <a:r>
              <a:rPr lang="ru-RU" sz="2000" b="1" dirty="0" smtClean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2019. – 296 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с.: ил.</a:t>
            </a:r>
          </a:p>
          <a:p>
            <a:pPr lvl="0" indent="360000" algn="just"/>
            <a:r>
              <a:rPr lang="tt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16+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pic>
        <p:nvPicPr>
          <p:cNvPr id="12291" name="Picture 3" descr="C:\Users\1\Desktop\24 августа\CCI24082020_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8" y="1600026"/>
            <a:ext cx="3240359" cy="462602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93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edu.mari.ru/prof/specuch/elearning/DocLib1/Cockroach-Research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8"/>
          <a:stretch/>
        </p:blipFill>
        <p:spPr bwMode="auto">
          <a:xfrm flipH="1">
            <a:off x="70366" y="3345153"/>
            <a:ext cx="3102313" cy="345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.pixabay.com/photo/2018/09/05/22/54/books-3657321_128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 r="17177"/>
          <a:stretch/>
        </p:blipFill>
        <p:spPr bwMode="auto">
          <a:xfrm>
            <a:off x="7020272" y="4435768"/>
            <a:ext cx="2000400" cy="215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188640"/>
            <a:ext cx="662473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ru-RU" sz="2000" b="1" i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«Учитесь и читайте. Читайте книги серьезные. Жизнь сделает остальное»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, - писал Федор Михайлович Достоевский.</a:t>
            </a:r>
          </a:p>
          <a:p>
            <a:pPr indent="360000" algn="just">
              <a:spcAft>
                <a:spcPts val="0"/>
              </a:spcAft>
            </a:pP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Кармаскалинская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 центральная библиотека с удовольствием помогут нашим читателям претворить в жизнь этот призыв и предложат самые разные книжные новинки – и для серьезного, и для легкого чтения.</a:t>
            </a:r>
          </a:p>
          <a:p>
            <a:pPr indent="360000" algn="just">
              <a:spcAft>
                <a:spcPts val="0"/>
              </a:spcAft>
            </a:pP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В данной виртуальной выставке наши читатели смогут выбрать для себя новую книгу на любой вкус. Классика, книги современных авторов и фольклорные сборники, башкирская, русская и татарская литература – всё это можно найти среди новинок в центральной библиотеки. Среди новинок есть и пособия шрифтом Брайля для особых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читатейлей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594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88024" y="1305341"/>
            <a:ext cx="4139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ba-RU" i="1" dirty="0" smtClean="0">
                <a:effectLst/>
                <a:latin typeface="Times New Roman"/>
                <a:ea typeface="Calibri"/>
                <a:cs typeface="Times New Roman"/>
              </a:rPr>
              <a:t>Данная книга является первой частью 2-х томного издания 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«</a:t>
            </a:r>
            <a:r>
              <a:rPr lang="ru-RU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Музыкально-поэтическое наследие башкирского народа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», посвященная песенному творчеству. Содержит популярные образцы башкирских народных песен, бытующих в разных регионах Республики Башкортостан и за ее пределами, и сведения о них. В центре внимания издания находится протяжная песня </a:t>
            </a:r>
            <a:r>
              <a:rPr lang="ru-RU" i="1" dirty="0" err="1" smtClean="0">
                <a:effectLst/>
                <a:latin typeface="Times New Roman"/>
                <a:ea typeface="Calibri"/>
                <a:cs typeface="Times New Roman"/>
              </a:rPr>
              <a:t>узун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i="1" dirty="0" err="1" smtClean="0">
                <a:effectLst/>
                <a:latin typeface="Times New Roman"/>
                <a:ea typeface="Calibri"/>
                <a:cs typeface="Times New Roman"/>
              </a:rPr>
              <a:t>кюй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 – классика башкирской народной музыки во всем ее многообразии. Адресуется как учебное пособие в музыкальных учебных заведениях, а также широкому кругу любителей народной музыки.</a:t>
            </a:r>
            <a:endParaRPr lang="ru-RU" sz="1400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260648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ru-RU" sz="2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Кубагушев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А. М. Музыкально-поэтическое наследие башкирского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народа. В 2 т.: ноты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/ Айрат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Кубагушев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.— Уфа : ГБУКИ РУМЦ Минкультуры РБ, 2019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360000" algn="just"/>
            <a:r>
              <a:rPr lang="ba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12+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13314" name="Picture 2" descr="C:\Users\1\Desktop\24 августа\CCI24082020_0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3024336" cy="431366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192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32040" y="1843950"/>
            <a:ext cx="39239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Главные герои повести, оставшиеся без отцов во время Великой Отечественной войны, с высоким достоинством и честью проходят все испытания военного времени и открывают для себя мир, полный мудрости, любви, красоты и счастья.</a:t>
            </a:r>
            <a:endParaRPr lang="ru-RU" sz="2000" i="1" dirty="0">
              <a:ea typeface="Calibri"/>
              <a:cs typeface="Times New Roman"/>
            </a:endParaRPr>
          </a:p>
          <a:p>
            <a:pPr indent="360000" algn="just">
              <a:spcAft>
                <a:spcPts val="0"/>
              </a:spcAft>
            </a:pP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Книга написана на основе реальных событий.</a:t>
            </a:r>
            <a:endParaRPr lang="ru-RU" sz="2000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32656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ru-RU" sz="2000" b="1" dirty="0" smtClean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Сафиуллина 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Р</a:t>
            </a:r>
            <a:r>
              <a:rPr lang="ru-RU" sz="2000" b="1" dirty="0" smtClean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. Р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. Первая, единственная...: повесть / Римма Сафиуллина. – Уфа: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Китап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, 2019. – 160 с.</a:t>
            </a:r>
          </a:p>
          <a:p>
            <a:pPr lvl="0" indent="360000" algn="just"/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16+</a:t>
            </a:r>
          </a:p>
        </p:txBody>
      </p:sp>
      <p:pic>
        <p:nvPicPr>
          <p:cNvPr id="14338" name="Picture 2" descr="C:\Users\1\Desktop\24 августа\CCI24082020_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07" y="1587770"/>
            <a:ext cx="3522921" cy="437484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24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60032" y="1720840"/>
            <a:ext cx="40679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ba-RU" sz="2000" i="1" dirty="0" smtClean="0">
                <a:effectLst/>
                <a:latin typeface="Times New Roman"/>
                <a:ea typeface="Calibri"/>
                <a:cs typeface="Times New Roman"/>
              </a:rPr>
              <a:t>Фольклорный сборник «Яхъя йырау» содержет песни из репертуара яркого исполнителя башкирских народных песен, представителя рода усергэн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Яхъя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Акмурзина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, записанные в 1965 году научным сотрудником Института истории, языка и литературы УНЦ РАН Н. Д.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Шункаровым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, в нотации композитора К. Ю. Рахимова. Адресуется как учебное пособие в музыкальных учебных заведениях, а также широкому кругу любителей народной музыки.</a:t>
            </a:r>
            <a:endParaRPr lang="ru-RU" sz="2000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48293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Яхъя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йырау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.</a:t>
            </a:r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 Башҡорт халыҡ йырҙары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 [Ноты]: фольклорно-методическое издание. – Уфа: ГБУКИ РУМЦ Минкультуры РБ, 2019. – 108 с.</a:t>
            </a:r>
          </a:p>
          <a:p>
            <a:pPr lvl="0" indent="360000" algn="just"/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12+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pic>
        <p:nvPicPr>
          <p:cNvPr id="15362" name="Picture 2" descr="C:\Users\1\Desktop\24 августа\CCI24082020_0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80" y="1720840"/>
            <a:ext cx="3096344" cy="441637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11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123728" y="2491974"/>
            <a:ext cx="5434813" cy="18722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0" dirty="0" smtClean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1C288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Georgia"/>
              </a:rPr>
              <a:t>Литература на</a:t>
            </a:r>
          </a:p>
          <a:p>
            <a:pPr algn="ctr" rtl="0">
              <a:buNone/>
            </a:pPr>
            <a:r>
              <a:rPr lang="ru-RU" sz="3600" b="1" kern="10" dirty="0" smtClean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1C288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Georgia"/>
              </a:rPr>
              <a:t>татарском</a:t>
            </a:r>
            <a:r>
              <a:rPr lang="ru-RU" sz="3600" b="1" kern="10" spc="0" dirty="0" smtClean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1C288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Georgia"/>
              </a:rPr>
              <a:t> языке</a:t>
            </a:r>
            <a:endParaRPr lang="ru-RU" sz="3600" b="1" kern="10" spc="0" dirty="0">
              <a:ln w="9525">
                <a:solidFill>
                  <a:srgbClr val="3333FF"/>
                </a:solidFill>
                <a:round/>
                <a:headEnd/>
                <a:tailEnd/>
              </a:ln>
              <a:solidFill>
                <a:srgbClr val="1C288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Georgia"/>
            </a:endParaRPr>
          </a:p>
        </p:txBody>
      </p:sp>
      <p:pic>
        <p:nvPicPr>
          <p:cNvPr id="4" name="Picture 2" descr="https://b1.pngbarn.com/png/947/18/school-assorted-books-png-clip-ar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462" y1="49429" x2="58462" y2="49429"/>
                        <a14:foregroundMark x1="68132" y1="49714" x2="68132" y2="49714"/>
                        <a14:foregroundMark x1="63516" y1="50000" x2="63516" y2="50000"/>
                        <a14:foregroundMark x1="72088" y1="48476" x2="72088" y2="48476"/>
                        <a14:foregroundMark x1="66374" y1="45619" x2="66374" y2="45619"/>
                        <a14:foregroundMark x1="67143" y1="35429" x2="67143" y2="35429"/>
                        <a14:foregroundMark x1="61758" y1="35048" x2="61758" y2="35048"/>
                        <a14:foregroundMark x1="59560" y1="34476" x2="59560" y2="34476"/>
                        <a14:foregroundMark x1="53846" y1="28571" x2="53846" y2="28571"/>
                        <a14:foregroundMark x1="66703" y1="27905" x2="66703" y2="27905"/>
                        <a14:foregroundMark x1="62088" y1="31619" x2="62088" y2="31619"/>
                        <a14:foregroundMark x1="67143" y1="30762" x2="67143" y2="30762"/>
                        <a14:foregroundMark x1="65275" y1="18571" x2="65275" y2="18571"/>
                        <a14:foregroundMark x1="63846" y1="7714" x2="63846" y2="7714"/>
                        <a14:foregroundMark x1="65714" y1="66190" x2="65714" y2="66190"/>
                        <a14:foregroundMark x1="60330" y1="70857" x2="60330" y2="70857"/>
                        <a14:foregroundMark x1="63187" y1="68381" x2="63187" y2="68381"/>
                        <a14:foregroundMark x1="68132" y1="70857" x2="68132" y2="70857"/>
                        <a14:foregroundMark x1="58132" y1="71143" x2="58132" y2="71143"/>
                        <a14:foregroundMark x1="63516" y1="72095" x2="63516" y2="72095"/>
                        <a14:foregroundMark x1="68571" y1="67143" x2="68571" y2="67143"/>
                        <a14:foregroundMark x1="53516" y1="78286" x2="53516" y2="78286"/>
                        <a14:foregroundMark x1="55275" y1="98857" x2="55275" y2="98857"/>
                        <a14:foregroundMark x1="52418" y1="98476" x2="52418" y2="98476"/>
                        <a14:foregroundMark x1="61319" y1="94762" x2="61319" y2="94762"/>
                        <a14:foregroundMark x1="57033" y1="94762" x2="57033" y2="94762"/>
                        <a14:foregroundMark x1="59560" y1="92571" x2="59560" y2="92571"/>
                        <a14:foregroundMark x1="61319" y1="91714" x2="61319" y2="91714"/>
                        <a14:foregroundMark x1="66374" y1="94190" x2="66374" y2="94190"/>
                        <a14:foregroundMark x1="70000" y1="90095" x2="70000" y2="90095"/>
                        <a14:foregroundMark x1="66703" y1="89238" x2="66703" y2="89238"/>
                        <a14:foregroundMark x1="66374" y1="88286" x2="66374" y2="88286"/>
                        <a14:foregroundMark x1="70330" y1="83619" x2="70330" y2="83619"/>
                        <a14:foregroundMark x1="68571" y1="71143" x2="68571" y2="71143"/>
                        <a14:foregroundMark x1="72088" y1="71143" x2="72088" y2="71143"/>
                        <a14:foregroundMark x1="67473" y1="8000" x2="67473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18" r="25721"/>
          <a:stretch/>
        </p:blipFill>
        <p:spPr bwMode="auto">
          <a:xfrm flipH="1">
            <a:off x="11226" y="0"/>
            <a:ext cx="2330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43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4048" y="2551837"/>
            <a:ext cx="3923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tt-RU" sz="2000" i="1" dirty="0" smtClean="0">
                <a:effectLst/>
                <a:latin typeface="Times New Roman"/>
                <a:ea typeface="Calibri"/>
                <a:cs typeface="Times New Roman"/>
              </a:rPr>
              <a:t>Яңа поэтик образлар, табышларга бай бу җыентыктагы тормыш мәгънәсе, яшәү кыймәте, татлы мәхәббәт газаплары хакындагы шигырләр иң таләпчән укучыны да битараф калдырмас.</a:t>
            </a:r>
            <a:endParaRPr lang="ru-RU" sz="2000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88640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ba-RU" sz="2000" b="1" dirty="0" smtClean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Вафин М. М. Гомерем </a:t>
            </a:r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сәйләннәре: шигырьләр / М. Вафин. – Уфа: Китап, 2019. – 224 бит.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lvl="0" indent="360000" algn="just"/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16+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pic>
        <p:nvPicPr>
          <p:cNvPr id="16386" name="Picture 2" descr="C:\Users\1\Desktop\24 августа\CCI24082020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556792"/>
            <a:ext cx="3096344" cy="455998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72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86741" y="1988840"/>
            <a:ext cx="4067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ba-RU" sz="2000" b="1" dirty="0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Офык яктысы: шигырьләр, хикәяләр, эсселар/ төҙ. </a:t>
            </a:r>
            <a:r>
              <a:rPr lang="ru-RU" sz="2000" b="1" dirty="0" err="1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Г.М.Абдуллина</a:t>
            </a:r>
            <a:r>
              <a:rPr lang="ru-RU" sz="2000" b="1" dirty="0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. – Уфа: </a:t>
            </a:r>
            <a:r>
              <a:rPr lang="ru-RU" sz="2000" b="1" dirty="0" err="1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Китап</a:t>
            </a:r>
            <a:r>
              <a:rPr lang="ru-RU" sz="2000" b="1" dirty="0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, 2019. – 368 бит.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indent="360000"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16+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pic>
        <p:nvPicPr>
          <p:cNvPr id="17410" name="Picture 2" descr="C:\Users\1\Desktop\24 августа\CCI24082020_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14400"/>
            <a:ext cx="3574030" cy="522920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479665" y="2492896"/>
            <a:ext cx="5434813" cy="18722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0" dirty="0" smtClean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1C288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Georgia"/>
              </a:rPr>
              <a:t>Литература </a:t>
            </a:r>
          </a:p>
          <a:p>
            <a:pPr algn="ctr" rtl="0">
              <a:buNone/>
            </a:pPr>
            <a:r>
              <a:rPr lang="ru-RU" sz="3600" b="1" kern="10" dirty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1C288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Georgia"/>
              </a:rPr>
              <a:t>ш</a:t>
            </a:r>
            <a:r>
              <a:rPr lang="ru-RU" sz="3600" b="1" kern="10" dirty="0" smtClean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1C288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Georgia"/>
              </a:rPr>
              <a:t>рифтом Брайля</a:t>
            </a:r>
            <a:endParaRPr lang="ru-RU" sz="3600" b="1" kern="10" spc="0" dirty="0">
              <a:ln w="9525">
                <a:solidFill>
                  <a:srgbClr val="3333FF"/>
                </a:solidFill>
                <a:round/>
                <a:headEnd/>
                <a:tailEnd/>
              </a:ln>
              <a:solidFill>
                <a:srgbClr val="1C288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Georgia"/>
            </a:endParaRPr>
          </a:p>
        </p:txBody>
      </p:sp>
      <p:pic>
        <p:nvPicPr>
          <p:cNvPr id="4" name="Picture 2" descr="https://b1.pngbarn.com/png/947/18/school-assorted-books-png-clip-ar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462" y1="49429" x2="58462" y2="49429"/>
                        <a14:foregroundMark x1="68132" y1="49714" x2="68132" y2="49714"/>
                        <a14:foregroundMark x1="63516" y1="50000" x2="63516" y2="50000"/>
                        <a14:foregroundMark x1="72088" y1="48476" x2="72088" y2="48476"/>
                        <a14:foregroundMark x1="66374" y1="45619" x2="66374" y2="45619"/>
                        <a14:foregroundMark x1="67143" y1="35429" x2="67143" y2="35429"/>
                        <a14:foregroundMark x1="61758" y1="35048" x2="61758" y2="35048"/>
                        <a14:foregroundMark x1="59560" y1="34476" x2="59560" y2="34476"/>
                        <a14:foregroundMark x1="53846" y1="28571" x2="53846" y2="28571"/>
                        <a14:foregroundMark x1="66703" y1="27905" x2="66703" y2="27905"/>
                        <a14:foregroundMark x1="62088" y1="31619" x2="62088" y2="31619"/>
                        <a14:foregroundMark x1="67143" y1="30762" x2="67143" y2="30762"/>
                        <a14:foregroundMark x1="65275" y1="18571" x2="65275" y2="18571"/>
                        <a14:foregroundMark x1="63846" y1="7714" x2="63846" y2="7714"/>
                        <a14:foregroundMark x1="65714" y1="66190" x2="65714" y2="66190"/>
                        <a14:foregroundMark x1="60330" y1="70857" x2="60330" y2="70857"/>
                        <a14:foregroundMark x1="63187" y1="68381" x2="63187" y2="68381"/>
                        <a14:foregroundMark x1="68132" y1="70857" x2="68132" y2="70857"/>
                        <a14:foregroundMark x1="58132" y1="71143" x2="58132" y2="71143"/>
                        <a14:foregroundMark x1="63516" y1="72095" x2="63516" y2="72095"/>
                        <a14:foregroundMark x1="68571" y1="67143" x2="68571" y2="67143"/>
                        <a14:foregroundMark x1="53516" y1="78286" x2="53516" y2="78286"/>
                        <a14:foregroundMark x1="55275" y1="98857" x2="55275" y2="98857"/>
                        <a14:foregroundMark x1="52418" y1="98476" x2="52418" y2="98476"/>
                        <a14:foregroundMark x1="61319" y1="94762" x2="61319" y2="94762"/>
                        <a14:foregroundMark x1="57033" y1="94762" x2="57033" y2="94762"/>
                        <a14:foregroundMark x1="59560" y1="92571" x2="59560" y2="92571"/>
                        <a14:foregroundMark x1="61319" y1="91714" x2="61319" y2="91714"/>
                        <a14:foregroundMark x1="66374" y1="94190" x2="66374" y2="94190"/>
                        <a14:foregroundMark x1="70000" y1="90095" x2="70000" y2="90095"/>
                        <a14:foregroundMark x1="66703" y1="89238" x2="66703" y2="89238"/>
                        <a14:foregroundMark x1="66374" y1="88286" x2="66374" y2="88286"/>
                        <a14:foregroundMark x1="70330" y1="83619" x2="70330" y2="83619"/>
                        <a14:foregroundMark x1="68571" y1="71143" x2="68571" y2="71143"/>
                        <a14:foregroundMark x1="72088" y1="71143" x2="72088" y2="71143"/>
                        <a14:foregroundMark x1="67473" y1="8000" x2="67473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18" r="25721"/>
          <a:stretch/>
        </p:blipFill>
        <p:spPr bwMode="auto">
          <a:xfrm>
            <a:off x="6892560" y="0"/>
            <a:ext cx="2229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57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1843950"/>
            <a:ext cx="42839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ba-RU" sz="2000" b="1" dirty="0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Мустай Карим – великий сын Башкортостана </a:t>
            </a:r>
            <a:r>
              <a:rPr lang="ru-RU" sz="2000" b="1" dirty="0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[Шрифт Брайля]: пособие с рельефно-графическими рисунками / сост. Н. М. </a:t>
            </a:r>
            <a:r>
              <a:rPr lang="ru-RU" sz="2000" b="1" dirty="0" err="1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Давлетханова</a:t>
            </a:r>
            <a:r>
              <a:rPr lang="ru-RU" sz="2000" b="1" dirty="0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, тех. ред. по Брайлю А. Усманова; корр. По Брайлю З. Сулейманова; отв. За выпуск А. Р. </a:t>
            </a:r>
            <a:r>
              <a:rPr lang="ru-RU" sz="2000" b="1" dirty="0" err="1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Аминева</a:t>
            </a:r>
            <a:r>
              <a:rPr lang="ru-RU" sz="2000" b="1" dirty="0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. – Уфа: БРСБС, 2019. – 1 кн.: ил.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pic>
        <p:nvPicPr>
          <p:cNvPr id="19458" name="Picture 2" descr="C:\Users\1\Desktop\24 августа\CCI24082020_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09"/>
            <a:ext cx="3527487" cy="503131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74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1690062"/>
            <a:ext cx="42484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ba-RU" sz="2000" b="1" dirty="0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Символ мужества и славы – Салават </a:t>
            </a:r>
            <a:r>
              <a:rPr lang="ru-RU" sz="2000" b="1" dirty="0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[Шрифт Брайля]: пособие с рельефно-графическими рисунками / сост. Н. М. </a:t>
            </a:r>
            <a:r>
              <a:rPr lang="ru-RU" sz="2000" b="1" dirty="0" err="1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Давлетханова</a:t>
            </a:r>
            <a:r>
              <a:rPr lang="ru-RU" sz="2000" b="1" dirty="0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, тех. ред. по Брайлю Г. </a:t>
            </a:r>
            <a:r>
              <a:rPr lang="ru-RU" sz="2000" b="1" dirty="0" err="1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Байракова</a:t>
            </a:r>
            <a:r>
              <a:rPr lang="ru-RU" sz="2000" b="1" dirty="0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; корр. По Брайлю З. Сулейманова; отв. За выпуск А. Р. </a:t>
            </a:r>
            <a:r>
              <a:rPr lang="ru-RU" sz="2000" b="1" dirty="0" err="1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Аминева</a:t>
            </a:r>
            <a:r>
              <a:rPr lang="ru-RU" sz="2000" b="1" dirty="0" smtClean="0">
                <a:solidFill>
                  <a:srgbClr val="003600"/>
                </a:solidFill>
                <a:effectLst/>
                <a:latin typeface="Bookman Old Style" pitchFamily="18" charset="0"/>
                <a:ea typeface="Calibri"/>
                <a:cs typeface="Times New Roman"/>
              </a:rPr>
              <a:t>. – Уфа: БРСБС, 2019. – 1 кн.: ил.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pic>
        <p:nvPicPr>
          <p:cNvPr id="18434" name="Picture 2" descr="C:\Users\1\Desktop\24 августа\CCI24082020_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78" y="771125"/>
            <a:ext cx="3726904" cy="531575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69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5526582"/>
            <a:ext cx="612068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Виртуальную книжную выставку составил: ведущий библиограф Л. Р. </a:t>
            </a:r>
            <a:r>
              <a:rPr lang="ru-RU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Галлямова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49996" y="476672"/>
            <a:ext cx="4572000" cy="33624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71755" marR="71755" algn="ctr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Мы рады видеть</a:t>
            </a:r>
            <a:endParaRPr lang="ru-RU" sz="2000" dirty="0">
              <a:ea typeface="Calibri"/>
              <a:cs typeface="Times New Roman"/>
            </a:endParaRPr>
          </a:p>
          <a:p>
            <a:pPr marL="71755" marR="71755" algn="ctr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Вас </a:t>
            </a:r>
            <a:endParaRPr lang="ru-RU" sz="2000" dirty="0">
              <a:ea typeface="Calibri"/>
              <a:cs typeface="Times New Roman"/>
            </a:endParaRPr>
          </a:p>
          <a:p>
            <a:pPr marL="71755" marR="71755" algn="ctr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в нашей библиотеке!</a:t>
            </a:r>
            <a:endParaRPr lang="ru-RU" sz="2000" dirty="0">
              <a:ea typeface="Calibri"/>
              <a:cs typeface="Times New Roman"/>
            </a:endParaRPr>
          </a:p>
          <a:p>
            <a:pPr marL="71755" marR="71755" algn="ctr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  <a:p>
            <a:pPr marL="71755" marR="71755" algn="ctr"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 всем интересующим Вас вопросам</a:t>
            </a:r>
            <a:endParaRPr lang="ru-RU" dirty="0">
              <a:ea typeface="Calibri"/>
              <a:cs typeface="Times New Roman"/>
            </a:endParaRPr>
          </a:p>
          <a:p>
            <a:pPr marL="71755" marR="71755" algn="ctr"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обращайтесь по адресу:</a:t>
            </a:r>
            <a:endParaRPr lang="ru-RU" dirty="0">
              <a:ea typeface="Calibri"/>
              <a:cs typeface="Times New Roman"/>
            </a:endParaRPr>
          </a:p>
          <a:p>
            <a:pPr marL="71755" marR="71755" algn="ctr">
              <a:spcAft>
                <a:spcPts val="0"/>
              </a:spcAft>
            </a:pPr>
            <a:r>
              <a:rPr lang="ru-RU" sz="105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  <a:p>
            <a:pPr marL="71755" marR="71755"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453020,</a:t>
            </a:r>
            <a:endParaRPr lang="ru-RU" sz="1600" dirty="0">
              <a:ea typeface="Calibri"/>
              <a:cs typeface="Times New Roman"/>
            </a:endParaRPr>
          </a:p>
          <a:p>
            <a:pPr marL="71755" marR="71755" algn="ctr">
              <a:spcAft>
                <a:spcPts val="0"/>
              </a:spcAft>
            </a:pPr>
            <a:r>
              <a:rPr lang="ru-RU" sz="1600" dirty="0" err="1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Кармаскалинский</a:t>
            </a:r>
            <a:r>
              <a:rPr lang="ru-RU" sz="1600" dirty="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 район,</a:t>
            </a:r>
            <a:endParaRPr lang="ru-RU" sz="1600" dirty="0">
              <a:ea typeface="Calibri"/>
              <a:cs typeface="Times New Roman"/>
            </a:endParaRPr>
          </a:p>
          <a:p>
            <a:pPr marL="71755" marR="71755"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с. Кармаскалы,</a:t>
            </a:r>
            <a:endParaRPr lang="ru-RU" sz="1600" dirty="0">
              <a:ea typeface="Calibri"/>
              <a:cs typeface="Times New Roman"/>
            </a:endParaRPr>
          </a:p>
          <a:p>
            <a:pPr marL="71755" marR="71755"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Речной переулок 7/1</a:t>
            </a:r>
            <a:endParaRPr lang="ru-RU" sz="1600" dirty="0">
              <a:ea typeface="Calibri"/>
              <a:cs typeface="Times New Roman"/>
            </a:endParaRPr>
          </a:p>
          <a:p>
            <a:pPr marL="71755" marR="71755" algn="ctr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(3 этаж)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4" name="Рисунок 72" descr="Описание: https://gsmroom.ru/images/logotip/instagramm-clipart-svg-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327" y="4008408"/>
            <a:ext cx="665162" cy="6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71" descr="Описание: https://reklamasevproduction.s3.amazonaws.com/redactor_assets/pictures/15531/v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4810" r="15208" b="5293"/>
          <a:stretch>
            <a:fillRect/>
          </a:stretch>
        </p:blipFill>
        <p:spPr bwMode="auto">
          <a:xfrm>
            <a:off x="2915816" y="4075428"/>
            <a:ext cx="506413" cy="48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677956" y="3669854"/>
            <a:ext cx="35779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 сайт: </a:t>
            </a:r>
            <a:r>
              <a:rPr kumimoji="0" lang="ru-RU" sz="16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http://karm-cbs.ru</a:t>
            </a:r>
            <a:endParaRPr kumimoji="0" lang="ru-RU" sz="16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399661" y="4564378"/>
            <a:ext cx="1755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biblotekakarm</a:t>
            </a:r>
            <a:endParaRPr kumimoji="0" lang="ru-RU" b="0" i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257642" y="4618946"/>
            <a:ext cx="18636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@karm_cbs2019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27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2123728" y="2276872"/>
            <a:ext cx="5400599" cy="23042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0" dirty="0" smtClean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1C288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Georgia"/>
              </a:rPr>
              <a:t>Литература на</a:t>
            </a:r>
          </a:p>
          <a:p>
            <a:pPr algn="ctr" rtl="0">
              <a:buNone/>
            </a:pPr>
            <a:r>
              <a:rPr lang="ru-RU" sz="3600" b="1" kern="10" spc="0" dirty="0" smtClean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1C288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Georgia"/>
              </a:rPr>
              <a:t>башкирском языке</a:t>
            </a:r>
            <a:endParaRPr lang="ru-RU" sz="3600" b="1" kern="10" spc="0" dirty="0">
              <a:ln w="9525">
                <a:solidFill>
                  <a:srgbClr val="3333FF"/>
                </a:solidFill>
                <a:round/>
                <a:headEnd/>
                <a:tailEnd/>
              </a:ln>
              <a:solidFill>
                <a:srgbClr val="1C288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Georgia"/>
            </a:endParaRPr>
          </a:p>
        </p:txBody>
      </p:sp>
      <p:pic>
        <p:nvPicPr>
          <p:cNvPr id="3074" name="Picture 2" descr="https://b1.pngbarn.com/png/947/18/school-assorted-books-png-clip-ar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462" y1="49429" x2="58462" y2="49429"/>
                        <a14:foregroundMark x1="68132" y1="49714" x2="68132" y2="49714"/>
                        <a14:foregroundMark x1="63516" y1="50000" x2="63516" y2="50000"/>
                        <a14:foregroundMark x1="72088" y1="48476" x2="72088" y2="48476"/>
                        <a14:foregroundMark x1="66374" y1="45619" x2="66374" y2="45619"/>
                        <a14:foregroundMark x1="67143" y1="35429" x2="67143" y2="35429"/>
                        <a14:foregroundMark x1="61758" y1="35048" x2="61758" y2="35048"/>
                        <a14:foregroundMark x1="59560" y1="34476" x2="59560" y2="34476"/>
                        <a14:foregroundMark x1="53846" y1="28571" x2="53846" y2="28571"/>
                        <a14:foregroundMark x1="66703" y1="27905" x2="66703" y2="27905"/>
                        <a14:foregroundMark x1="62088" y1="31619" x2="62088" y2="31619"/>
                        <a14:foregroundMark x1="67143" y1="30762" x2="67143" y2="30762"/>
                        <a14:foregroundMark x1="65275" y1="18571" x2="65275" y2="18571"/>
                        <a14:foregroundMark x1="63846" y1="7714" x2="63846" y2="7714"/>
                        <a14:foregroundMark x1="65714" y1="66190" x2="65714" y2="66190"/>
                        <a14:foregroundMark x1="60330" y1="70857" x2="60330" y2="70857"/>
                        <a14:foregroundMark x1="63187" y1="68381" x2="63187" y2="68381"/>
                        <a14:foregroundMark x1="68132" y1="70857" x2="68132" y2="70857"/>
                        <a14:foregroundMark x1="58132" y1="71143" x2="58132" y2="71143"/>
                        <a14:foregroundMark x1="63516" y1="72095" x2="63516" y2="72095"/>
                        <a14:foregroundMark x1="68571" y1="67143" x2="68571" y2="67143"/>
                        <a14:foregroundMark x1="53516" y1="78286" x2="53516" y2="78286"/>
                        <a14:foregroundMark x1="55275" y1="98857" x2="55275" y2="98857"/>
                        <a14:foregroundMark x1="52418" y1="98476" x2="52418" y2="98476"/>
                        <a14:foregroundMark x1="61319" y1="94762" x2="61319" y2="94762"/>
                        <a14:foregroundMark x1="57033" y1="94762" x2="57033" y2="94762"/>
                        <a14:foregroundMark x1="59560" y1="92571" x2="59560" y2="92571"/>
                        <a14:foregroundMark x1="61319" y1="91714" x2="61319" y2="91714"/>
                        <a14:foregroundMark x1="66374" y1="94190" x2="66374" y2="94190"/>
                        <a14:foregroundMark x1="70000" y1="90095" x2="70000" y2="90095"/>
                        <a14:foregroundMark x1="66703" y1="89238" x2="66703" y2="89238"/>
                        <a14:foregroundMark x1="66374" y1="88286" x2="66374" y2="88286"/>
                        <a14:foregroundMark x1="70330" y1="83619" x2="70330" y2="83619"/>
                        <a14:foregroundMark x1="68571" y1="71143" x2="68571" y2="71143"/>
                        <a14:foregroundMark x1="72088" y1="71143" x2="72088" y2="71143"/>
                        <a14:foregroundMark x1="67473" y1="8000" x2="67473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18" r="25721"/>
          <a:stretch/>
        </p:blipFill>
        <p:spPr bwMode="auto">
          <a:xfrm flipH="1">
            <a:off x="11226" y="0"/>
            <a:ext cx="2330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80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4048" y="1843950"/>
            <a:ext cx="376751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Был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китапҡа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тупланған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паремик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ижад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үрнәктәре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ике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ҙур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киҫәктән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тора.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Тәүге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киҫәккә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X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томдың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беренсе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китабына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инмәй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ҡалған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һәм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һуңғы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ун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йылда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яҙып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алынған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текстар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икенсеһенә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башҡортса-урыҫса-инглизсә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мәғәнәләш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мәҡәлдәр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һәм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әйтемдәр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 smtClean="0">
                <a:effectLst/>
                <a:latin typeface="Times New Roman"/>
                <a:ea typeface="Calibri"/>
                <a:cs typeface="Times New Roman"/>
              </a:rPr>
              <a:t>индерелде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2000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60648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Башҡорт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халыҡ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ижады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. X том.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Икенсе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китап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: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мәҡәлдәр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һәм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әйтемдәр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/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төҙ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. Ф. А.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Нәҙершина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, Э. М. Созинова. –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Өфө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: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Китап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, 2019. – 440 бит.</a:t>
            </a:r>
          </a:p>
          <a:p>
            <a:pPr lvl="0" indent="360000" algn="just"/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12+</a:t>
            </a:r>
          </a:p>
        </p:txBody>
      </p:sp>
      <p:pic>
        <p:nvPicPr>
          <p:cNvPr id="3074" name="Picture 2" descr="C:\Users\1\Desktop\24 августа\CCI24082020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19" y="1819827"/>
            <a:ext cx="3034172" cy="438763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24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52996" y="1997839"/>
            <a:ext cx="3600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ba-RU" sz="2000" i="1" dirty="0" smtClean="0">
                <a:effectLst/>
                <a:latin typeface="Times New Roman"/>
                <a:ea typeface="Calibri"/>
                <a:cs typeface="Times New Roman"/>
              </a:rPr>
              <a:t>Башҡортостандың халыҡ яҙыусыһы Зәйнәб Биишеваның «Кәмһетелгәндәр» романында ярлы башҡорт ауылы кешеләренең яҙмышы, кәмһетелгәндәрҙең синфи аңы уяныуы, азатлыҡ өсөн көрәшкә күтәрелеүе, яҡтыға, бәхеткә ынтылыуы һүрәтләнә.</a:t>
            </a:r>
            <a:endParaRPr lang="ru-RU" sz="2000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60648"/>
            <a:ext cx="78698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Биишева, З. А. Яҡтыға : трилогия. Кн. 1: Кәмһетелгәндәр: роман / З. Биишева. – Өфө: Китап, 2019. – 488 с.: ил., портр.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lvl="0" indent="360000" algn="just"/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12+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pic>
        <p:nvPicPr>
          <p:cNvPr id="4098" name="Picture 2" descr="C:\Users\1\Desktop\24 августа\CCI24082020_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94177"/>
            <a:ext cx="3171024" cy="448617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76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22304" y="2459504"/>
            <a:ext cx="34381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ba-RU" sz="2000" i="1" dirty="0" smtClean="0">
                <a:effectLst/>
                <a:latin typeface="Times New Roman"/>
                <a:ea typeface="Calibri"/>
                <a:cs typeface="Times New Roman"/>
              </a:rPr>
              <a:t>Йәш авторҙың беренсе ктабы – донъя асылв, кешенең тормошта тотҡан урыны, уны кеше иткән, тәүге һөйөү, тәүге хистәр хаҡында.</a:t>
            </a:r>
            <a:endParaRPr lang="ru-RU" sz="2000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332656"/>
            <a:ext cx="7776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Ғабдуллин А. А. Балан тәлгәше: шиғырҙар, йырҙар </a:t>
            </a:r>
            <a:r>
              <a:rPr lang="tt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/</a:t>
            </a:r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 А. Ғабдуллин. – Өфө: Китап, 2019. – 112 бит.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lvl="0" indent="360000" algn="just"/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16+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pic>
        <p:nvPicPr>
          <p:cNvPr id="1026" name="Picture 2" descr="C:\Users\1\Desktop\24 августа\CCI24082020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66" y="1628800"/>
            <a:ext cx="3204356" cy="438733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22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27984" y="1268760"/>
            <a:ext cx="45406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Күренекле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прозаик, драматург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һәм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публицист,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Башҡортостандың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халыҡ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яҙыусыһы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Салауат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Юлаев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исемендәге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дәүләт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премияһы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лауреаты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республиканың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атҡаҙанған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мәҙәниәт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хеҙмәткәре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Таңсулпан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Хизбулла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ҡыҙы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Ғарипованың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был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китабына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мәшһүр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Бөйрәкәй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романының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өсөнсө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өлөшө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хикәйәләре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нәҫерҙәре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республика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һәм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башҡа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туғандаш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халыҡтарҙың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театрҙары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сәхнәләрендә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ҙур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уңыш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менән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барған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меңәрләргән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тамашасыларҙың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һөйөүен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яулаған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пьесаллар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замандаштары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тураһындағы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очерктары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ижади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портреттары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шулай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уҡ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ер, ил,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әҙәбиәт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яҙмышы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хаҡында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тәрән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уйланыуҙар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ерлегендә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тыуған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әңгәмәләре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тупланған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60000" algn="just"/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киң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ҡатлам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уҡыусыларға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тәғәйенләнгән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7554" y="287615"/>
            <a:ext cx="8028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Ғарипова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 Т. Х.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Әҫәрҙәр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. </a:t>
            </a:r>
            <a:r>
              <a:rPr lang="en-US" sz="2000" b="1" dirty="0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III 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том: роман,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хикәйәләр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драмалар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очерктар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 / Т.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Ғарипова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. –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Өфө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: </a:t>
            </a:r>
            <a:r>
              <a:rPr lang="ru-RU" sz="2000" b="1" dirty="0" err="1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Китап</a:t>
            </a:r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, 2019. – 496 бит.</a:t>
            </a:r>
          </a:p>
          <a:p>
            <a:pPr lvl="0" indent="360000" algn="just"/>
            <a:r>
              <a:rPr lang="ru-RU" sz="2000" b="1" dirty="0">
                <a:solidFill>
                  <a:srgbClr val="003600"/>
                </a:solidFill>
                <a:latin typeface="Bookman Old Style" pitchFamily="18" charset="0"/>
                <a:cs typeface="Times New Roman" pitchFamily="18" charset="0"/>
              </a:rPr>
              <a:t>16+</a:t>
            </a:r>
          </a:p>
        </p:txBody>
      </p:sp>
      <p:pic>
        <p:nvPicPr>
          <p:cNvPr id="1026" name="Picture 2" descr="C:\Users\1\Desktop\24 августа\CCI24082020_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11054"/>
            <a:ext cx="2992876" cy="447250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88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90182" y="1556792"/>
            <a:ext cx="379557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tt-RU" sz="2000" i="1" dirty="0" smtClean="0">
                <a:effectLst/>
                <a:latin typeface="Times New Roman"/>
                <a:ea typeface="Calibri"/>
                <a:cs typeface="Times New Roman"/>
              </a:rPr>
              <a:t>Йомабикә Ильясованың ижады фекер тығыҙлығы, хис-тойғолар гаммаһы, тасуири биҙәктәр уйнауы, төҫ-моңдар төрлөлөгө һәм асыҡ, тапҡыр һүҙ-фразаларға ҡоролошо менән отошло. Әҙибә үҙ ижадында тыуған еренә, халҡына, теленә һөйөү тойғоларын йыйнаҡ, әммә иҫ киткес сағыу итеп әйтеп бирә. Был йыйынтыҡҡа, нигеҙҙә, шағирәнең һуңғы йылдарҙа яҙылған әҫәрҙәре тупланды.</a:t>
            </a:r>
            <a:endParaRPr lang="ru-RU" sz="2000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1" y="332656"/>
            <a:ext cx="80741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tt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Ильясова Й. С. Миҙгелдәр аша : шиғырҙар / Й. Ильясова. – Өфө: Китап, 2019 . – 216 бит.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lvl="0" indent="360000" algn="just"/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16+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pic>
        <p:nvPicPr>
          <p:cNvPr id="2050" name="Picture 2" descr="C:\Users\1\Desktop\24 августа\CCI24082020_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51" y="1556792"/>
            <a:ext cx="3024336" cy="448108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979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02799" y="2459504"/>
            <a:ext cx="3851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ba-RU" sz="2000" i="1" dirty="0" smtClean="0">
                <a:effectLst/>
                <a:latin typeface="Times New Roman"/>
                <a:ea typeface="Calibri"/>
                <a:cs typeface="Times New Roman"/>
              </a:rPr>
              <a:t>Башҡортостандың халыҡ шағиры Мостай Кәрим «Әҫәрҙәр» енең X томына авторҙың төрлө йылдарҙа яҙылған көндәлектәре, хаттары тупланды.</a:t>
            </a:r>
            <a:endParaRPr lang="ru-RU" sz="2000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32656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 algn="just"/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Кәрим М. Әҫәрҙәр. X том: Көндәлектәр, хаттар / М. Кәрим; Төҙ.: И. М. Кәримов, Ф. С. Фазылова. – Өфө: Китап, 2019. – 560 с.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lvl="0" indent="360000" algn="just"/>
            <a:r>
              <a:rPr lang="ba-RU" sz="2000" b="1" dirty="0">
                <a:solidFill>
                  <a:srgbClr val="003600"/>
                </a:solidFill>
                <a:latin typeface="Bookman Old Style" pitchFamily="18" charset="0"/>
                <a:ea typeface="Calibri"/>
                <a:cs typeface="Times New Roman"/>
              </a:rPr>
              <a:t>16+</a:t>
            </a:r>
            <a:endParaRPr lang="ru-RU" sz="2000" b="1" dirty="0">
              <a:solidFill>
                <a:srgbClr val="003600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pic>
        <p:nvPicPr>
          <p:cNvPr id="3074" name="Picture 2" descr="C:\Users\1\Desktop\24 августа\CCI24082020_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76" y="1844824"/>
            <a:ext cx="3096344" cy="454545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17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1752</Words>
  <Application>Microsoft Office PowerPoint</Application>
  <PresentationFormat>Экран (4:3)</PresentationFormat>
  <Paragraphs>97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56</cp:revision>
  <dcterms:created xsi:type="dcterms:W3CDTF">2020-08-27T09:18:10Z</dcterms:created>
  <dcterms:modified xsi:type="dcterms:W3CDTF">2020-09-01T11:23:48Z</dcterms:modified>
</cp:coreProperties>
</file>