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6" r:id="rId5"/>
    <p:sldId id="260" r:id="rId6"/>
    <p:sldId id="267" r:id="rId7"/>
    <p:sldId id="259" r:id="rId8"/>
    <p:sldId id="258" r:id="rId9"/>
    <p:sldId id="265" r:id="rId10"/>
    <p:sldId id="262" r:id="rId11"/>
    <p:sldId id="287" r:id="rId12"/>
    <p:sldId id="263" r:id="rId13"/>
    <p:sldId id="288" r:id="rId14"/>
    <p:sldId id="282" r:id="rId15"/>
    <p:sldId id="283" r:id="rId16"/>
    <p:sldId id="268" r:id="rId17"/>
    <p:sldId id="269" r:id="rId18"/>
    <p:sldId id="270" r:id="rId19"/>
    <p:sldId id="295" r:id="rId20"/>
    <p:sldId id="286" r:id="rId21"/>
    <p:sldId id="290" r:id="rId22"/>
    <p:sldId id="272" r:id="rId23"/>
    <p:sldId id="273" r:id="rId24"/>
    <p:sldId id="292" r:id="rId25"/>
    <p:sldId id="274" r:id="rId26"/>
    <p:sldId id="277" r:id="rId27"/>
    <p:sldId id="275" r:id="rId28"/>
    <p:sldId id="276" r:id="rId29"/>
    <p:sldId id="284" r:id="rId30"/>
    <p:sldId id="278" r:id="rId31"/>
    <p:sldId id="279" r:id="rId32"/>
    <p:sldId id="280" r:id="rId33"/>
    <p:sldId id="28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3082-036C-48D3-B4F2-E1B10A51E322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6462-7407-4890-AFD0-35EC7590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8EC4-BBC2-48F0-B262-53A963BAF1EA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171E-9A14-46B1-B1E6-464DD3C3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6EF2-D40C-4147-9484-56423E8BFFA8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E80-8EE0-4B37-A95A-2FE4683AA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1629-1432-4E80-82A6-FE694D85DBF0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8196-4110-4ED5-B23C-84A1E07D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B5B3-5B52-4AA2-AC47-D0EA474D0228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BEBA-B7AD-4C48-8B84-D2E7EFFD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219-B721-4EF8-9C04-BEF1354F2BCD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C3C-9F80-4E0D-9626-7E8DBFE7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163-7E40-4B48-810E-FFD44F3A0AA2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2FBB-8285-41FB-AC9E-5D55C5489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BD69-8A08-4B98-A640-8FBE1C045D8B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2939-7CBA-45D3-9FEE-176908F3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B7BF-3519-41D6-9F67-89AB7E122154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8CC5-6C71-4A98-8D14-4AA9541B1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D7FE-18A8-4DCC-85C1-7DB27A22AECA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2F73-B350-4959-87F6-BECBB691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F642-E979-4602-9C26-5306A8897195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1AB9-B973-4CBC-9B9C-5ED31CE8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526CF-3963-4F0C-A8F8-53C5321E8C69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0517D-CDF9-4E1C-A83D-2B77E413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КУЛЬТУРНО-ИСТОРИЧЕСКИЙ ЭКСКУРСИОННЫЙ МАРШРУТ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«Наши земляки- гордость района»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3779838" y="1125538"/>
            <a:ext cx="41767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Наша  </a:t>
            </a:r>
          </a:p>
          <a:p>
            <a:r>
              <a:rPr lang="ru-RU" sz="2000" dirty="0">
                <a:latin typeface="Constantia" pitchFamily="18" charset="0"/>
              </a:rPr>
              <a:t>экскурсия </a:t>
            </a:r>
          </a:p>
          <a:p>
            <a:r>
              <a:rPr lang="ru-RU" sz="2000" dirty="0">
                <a:latin typeface="Constantia" pitchFamily="18" charset="0"/>
              </a:rPr>
              <a:t>продолжается</a:t>
            </a:r>
          </a:p>
          <a:p>
            <a:r>
              <a:rPr lang="ru-RU" sz="2000" dirty="0">
                <a:latin typeface="Constantia" pitchFamily="18" charset="0"/>
              </a:rPr>
              <a:t> и мы плавно подобрались</a:t>
            </a:r>
          </a:p>
          <a:p>
            <a:r>
              <a:rPr lang="ru-RU" sz="2000" dirty="0">
                <a:latin typeface="Constantia" pitchFamily="18" charset="0"/>
              </a:rPr>
              <a:t>к деревне </a:t>
            </a:r>
            <a:r>
              <a:rPr lang="ru-RU" sz="2000" dirty="0" err="1">
                <a:latin typeface="Constantia" pitchFamily="18" charset="0"/>
              </a:rPr>
              <a:t>Ибрагимово</a:t>
            </a:r>
            <a:r>
              <a:rPr lang="ru-RU" sz="2000" dirty="0">
                <a:latin typeface="Constantia" pitchFamily="18" charset="0"/>
              </a:rPr>
              <a:t>, где находится Дом-музей </a:t>
            </a:r>
            <a:r>
              <a:rPr lang="ru-RU" sz="2000" dirty="0" err="1">
                <a:latin typeface="Constantia" pitchFamily="18" charset="0"/>
              </a:rPr>
              <a:t>Мухаметсалима</a:t>
            </a:r>
            <a:r>
              <a:rPr lang="ru-RU" sz="2000" dirty="0">
                <a:latin typeface="Constantia" pitchFamily="18" charset="0"/>
              </a:rPr>
              <a:t> Уметбаева </a:t>
            </a:r>
          </a:p>
          <a:p>
            <a:r>
              <a:rPr lang="ru-RU" sz="2000" dirty="0">
                <a:latin typeface="Constantia" pitchFamily="18" charset="0"/>
              </a:rPr>
              <a:t> Его открытие состоялось в 1991 году .</a:t>
            </a:r>
          </a:p>
          <a:p>
            <a:r>
              <a:rPr lang="ru-RU" sz="2000" dirty="0">
                <a:latin typeface="Constantia" pitchFamily="18" charset="0"/>
              </a:rPr>
              <a:t> Он является мемориально-литературным филиалом Национального </a:t>
            </a:r>
          </a:p>
          <a:p>
            <a:r>
              <a:rPr lang="ru-RU" sz="2000" dirty="0">
                <a:latin typeface="Constantia" pitchFamily="18" charset="0"/>
              </a:rPr>
              <a:t>музея Республики Башкортостан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5238"/>
            <a:ext cx="2376487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Библиотека-РДК\Desktop\фото по музееям\DSCN2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88" y="935038"/>
            <a:ext cx="1757362" cy="10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893763" y="3024188"/>
            <a:ext cx="2741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onstantia" pitchFamily="18" charset="0"/>
              </a:rPr>
              <a:t>Дом-музей М.  Уметбаева </a:t>
            </a:r>
          </a:p>
        </p:txBody>
      </p:sp>
      <p:pic>
        <p:nvPicPr>
          <p:cNvPr id="1026" name="Picture 2" descr="C:\Users\Библиотека-РДК\Desktop\Наташа\77295502_Muhametsalim_Ishmuhametovich_Umetbaev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024188"/>
            <a:ext cx="1008063" cy="14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3789363"/>
            <a:ext cx="28352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500563" y="1125538"/>
            <a:ext cx="36369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Мухаметсалим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Ишмухаметович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Уметбаев – выдающийся ученый-просветитель и поэт. Он  в течение 15 лет в качестве волостного старшины с 1866 года проводит большую работу по сохранению башкирских земель от расхищения и способствует переходу  башкирского населения от кочевого образа жизни к  оседлости. Эти свои реформаторские взгляды он излагает в труде «Общественные порядки». Несмотря на то, что вскоре он перебирается жить в г.Уфу, </a:t>
            </a:r>
            <a:r>
              <a:rPr lang="ru-RU" sz="1600" dirty="0" err="1">
                <a:latin typeface="Constantia" pitchFamily="18" charset="0"/>
              </a:rPr>
              <a:t>Мухаметсалим</a:t>
            </a:r>
            <a:r>
              <a:rPr lang="ru-RU" sz="1600" dirty="0">
                <a:latin typeface="Constantia" pitchFamily="18" charset="0"/>
              </a:rPr>
              <a:t> Уметбаев никогда не прерывает связи с родной стороной. А последние годы жизни и вовсе безвыездно жил в </a:t>
            </a:r>
            <a:r>
              <a:rPr lang="ru-RU" sz="1600" dirty="0" err="1">
                <a:latin typeface="Constantia" pitchFamily="18" charset="0"/>
              </a:rPr>
              <a:t>д.Ибрагимово</a:t>
            </a:r>
            <a:r>
              <a:rPr lang="ru-RU" sz="1600" dirty="0">
                <a:latin typeface="Constantia" pitchFamily="18" charset="0"/>
              </a:rPr>
              <a:t>.</a:t>
            </a:r>
          </a:p>
        </p:txBody>
      </p:sp>
      <p:pic>
        <p:nvPicPr>
          <p:cNvPr id="6146" name="Picture 2" descr="C:\Users\Библиотека-РДК\Desktop\фото по музееям\DSCN2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17315"/>
            <a:ext cx="2824287" cy="2903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3492500" y="1557338"/>
            <a:ext cx="46085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В фондах музея имеются 104 единицы хранения. Крупнейшими коллекциями являются личные вещи М. Уметбаева: самовар, керосиновая лампа, чернильница, сахарница, тарелки, вилки. </a:t>
            </a:r>
            <a:r>
              <a:rPr lang="ru-RU" sz="1400" dirty="0" err="1">
                <a:latin typeface="Constantia" pitchFamily="18" charset="0"/>
              </a:rPr>
              <a:t>Елян</a:t>
            </a:r>
            <a:r>
              <a:rPr lang="ru-RU" sz="1400" dirty="0">
                <a:latin typeface="Constantia" pitchFamily="18" charset="0"/>
              </a:rPr>
              <a:t>, шапка, патронташ и пояс хранятся в Национальном музее РБ. В доме-музее башкирского просветителя оформлены 23 витрины, куда помещены фотокопии личных документов и фотографий Уметбаева. Сохранилась его карта «Геометрический план Оренбургской губернии Уфимского уезда </a:t>
            </a:r>
            <a:r>
              <a:rPr lang="ru-RU" sz="1400" dirty="0" err="1">
                <a:latin typeface="Constantia" pitchFamily="18" charset="0"/>
              </a:rPr>
              <a:t>Йомран-Табынской</a:t>
            </a:r>
            <a:r>
              <a:rPr lang="ru-RU" sz="1400" dirty="0">
                <a:latin typeface="Constantia" pitchFamily="18" charset="0"/>
              </a:rPr>
              <a:t> волости д. </a:t>
            </a:r>
            <a:r>
              <a:rPr lang="ru-RU" sz="1400" dirty="0" err="1">
                <a:latin typeface="Constantia" pitchFamily="18" charset="0"/>
              </a:rPr>
              <a:t>Ибрагимово</a:t>
            </a:r>
            <a:r>
              <a:rPr lang="ru-RU" sz="1400" dirty="0">
                <a:latin typeface="Constantia" pitchFamily="18" charset="0"/>
              </a:rPr>
              <a:t>, </a:t>
            </a:r>
            <a:r>
              <a:rPr lang="ru-RU" sz="1400" dirty="0" err="1">
                <a:latin typeface="Constantia" pitchFamily="18" charset="0"/>
              </a:rPr>
              <a:t>Тукучево</a:t>
            </a:r>
            <a:r>
              <a:rPr lang="ru-RU" sz="1400" dirty="0">
                <a:latin typeface="Constantia" pitchFamily="18" charset="0"/>
              </a:rPr>
              <a:t>, </a:t>
            </a:r>
            <a:r>
              <a:rPr lang="ru-RU" sz="1400" dirty="0" err="1">
                <a:latin typeface="Constantia" pitchFamily="18" charset="0"/>
              </a:rPr>
              <a:t>Ильчикеево</a:t>
            </a:r>
            <a:r>
              <a:rPr lang="ru-RU" sz="1400" dirty="0">
                <a:latin typeface="Constantia" pitchFamily="18" charset="0"/>
              </a:rPr>
              <a:t> владения вотчинников башкир», </a:t>
            </a:r>
            <a:r>
              <a:rPr lang="ru-RU" sz="1400" dirty="0" err="1">
                <a:latin typeface="Constantia" pitchFamily="18" charset="0"/>
              </a:rPr>
              <a:t>шежере</a:t>
            </a:r>
            <a:r>
              <a:rPr lang="ru-RU" sz="1400" dirty="0">
                <a:latin typeface="Constantia" pitchFamily="18" charset="0"/>
              </a:rPr>
              <a:t> деревни </a:t>
            </a:r>
            <a:r>
              <a:rPr lang="ru-RU" sz="1400" dirty="0" err="1">
                <a:latin typeface="Constantia" pitchFamily="18" charset="0"/>
              </a:rPr>
              <a:t>Ибрагимово</a:t>
            </a:r>
            <a:r>
              <a:rPr lang="ru-RU" sz="1400" dirty="0">
                <a:latin typeface="Constantia" pitchFamily="18" charset="0"/>
              </a:rPr>
              <a:t> «</a:t>
            </a:r>
            <a:r>
              <a:rPr lang="ru-RU" sz="1400" dirty="0" err="1">
                <a:latin typeface="Constantia" pitchFamily="18" charset="0"/>
              </a:rPr>
              <a:t>Йомран-Табын</a:t>
            </a:r>
            <a:r>
              <a:rPr lang="ru-RU" sz="1400" dirty="0">
                <a:latin typeface="Constantia" pitchFamily="18" charset="0"/>
              </a:rPr>
              <a:t> волосы </a:t>
            </a:r>
            <a:r>
              <a:rPr lang="ru-RU" sz="1400" dirty="0" err="1">
                <a:latin typeface="Constantia" pitchFamily="18" charset="0"/>
              </a:rPr>
              <a:t>башєорттарыныѕ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шњжњреље</a:t>
            </a:r>
            <a:r>
              <a:rPr lang="ru-RU" sz="1400" dirty="0">
                <a:latin typeface="Constantia" pitchFamily="18" charset="0"/>
              </a:rPr>
              <a:t>» и карта мира на арабском языке для мусульманских детей (в доме-музее выставлены их муляжи).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939925"/>
            <a:ext cx="16637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Музей Шажарахы\шежере\DSC001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171825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4572000" y="5445125"/>
            <a:ext cx="3698875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пояс "камар"</a:t>
            </a:r>
          </a:p>
          <a:p>
            <a:pPr algn="ctr"/>
            <a:r>
              <a:rPr lang="ru-RU" sz="32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 (из личных вещей М. Уметбаева)</a:t>
            </a:r>
          </a:p>
        </p:txBody>
      </p:sp>
      <p:pic>
        <p:nvPicPr>
          <p:cNvPr id="6" name="Рисунок 5" descr="F:\Музей Шажарахы\шежере\DSC001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0924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WordArt 3"/>
          <p:cNvSpPr>
            <a:spLocks noChangeArrowheads="1" noChangeShapeType="1" noTextEdit="1"/>
          </p:cNvSpPr>
          <p:nvPr/>
        </p:nvSpPr>
        <p:spPr bwMode="auto">
          <a:xfrm>
            <a:off x="5003800" y="3068638"/>
            <a:ext cx="291465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Головной убор кантонного начальника </a:t>
            </a:r>
          </a:p>
          <a:p>
            <a:pPr algn="ctr"/>
            <a:r>
              <a:rPr lang="ru-RU" sz="36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(из личных вещей М. Уметбаева)</a:t>
            </a:r>
          </a:p>
        </p:txBody>
      </p:sp>
      <p:pic>
        <p:nvPicPr>
          <p:cNvPr id="8" name="Рисунок 7" descr="F:\Музей Шажарахы\шежере\DSC00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27368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6" name="WordArt 4"/>
          <p:cNvSpPr>
            <a:spLocks noChangeArrowheads="1" noChangeShapeType="1" noTextEdit="1"/>
          </p:cNvSpPr>
          <p:nvPr/>
        </p:nvSpPr>
        <p:spPr bwMode="auto">
          <a:xfrm>
            <a:off x="1187450" y="4868863"/>
            <a:ext cx="33131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елэн кантонного начальника</a:t>
            </a:r>
          </a:p>
          <a:p>
            <a:pPr algn="ctr"/>
            <a:r>
              <a:rPr lang="ru-RU" sz="2800" b="1" kern="10">
                <a:ln w="12700">
                  <a:solidFill>
                    <a:srgbClr val="3B3026"/>
                  </a:solidFill>
                  <a:round/>
                  <a:headEnd/>
                  <a:tailEnd/>
                </a:ln>
                <a:solidFill>
                  <a:srgbClr val="DDD8C1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 Black"/>
              </a:rPr>
              <a:t> (из личных вещей М. Уметбаева)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FE8A~1\AppData\Local\Temp\Rar$DI82.184\IMG_02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113" y="1341438"/>
            <a:ext cx="2860675" cy="381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3" descr="C:\Users\-FE8A~1\AppData\Local\Temp\Rar$DI50.184\IMG_0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1196975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-FE8A~1\AppData\Local\Temp\Rar$DI33.888\IMG_02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29400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FE8A~1\AppData\Local\Temp\Rar$DI01.888\IMG_02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0160" y="1120720"/>
            <a:ext cx="3168351" cy="21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-FE8A~1\AppData\Local\Temp\Rar$DI92.888\IMG_02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435" y="3573016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-FE8A~1\AppData\Local\Temp\Rar$DI74.592\IMG_028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743" y="1340767"/>
            <a:ext cx="2883634" cy="431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187450" y="1484313"/>
            <a:ext cx="68405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Дом-музей </a:t>
            </a:r>
            <a:r>
              <a:rPr lang="ru-RU" dirty="0" err="1">
                <a:latin typeface="Constantia" pitchFamily="18" charset="0"/>
              </a:rPr>
              <a:t>Мухаметсалима</a:t>
            </a:r>
            <a:r>
              <a:rPr lang="ru-RU" dirty="0">
                <a:latin typeface="Constantia" pitchFamily="18" charset="0"/>
              </a:rPr>
              <a:t> Уметбаева состоит из одной большой просторной комнаты, разделенной условно на четыре части.</a:t>
            </a:r>
          </a:p>
          <a:p>
            <a:r>
              <a:rPr lang="ru-RU" dirty="0">
                <a:latin typeface="Constantia" pitchFamily="18" charset="0"/>
              </a:rPr>
              <a:t>   В левом переднем углу от входа размещена столовая: здесь стоят старинный буфет, шкаф для одежды, стулья, стол, накрытый скатертью, на котором уместились самовар, сахарница, чашки с тарелками, столовые приборы. Композицию завершает портрет </a:t>
            </a:r>
            <a:r>
              <a:rPr lang="ru-RU" dirty="0" err="1">
                <a:latin typeface="Constantia" pitchFamily="18" charset="0"/>
              </a:rPr>
              <a:t>Мухаметсалима</a:t>
            </a:r>
            <a:r>
              <a:rPr lang="ru-RU" dirty="0">
                <a:latin typeface="Constantia" pitchFamily="18" charset="0"/>
              </a:rPr>
              <a:t> Уметбаева работы уфимского художника Р.С. </a:t>
            </a:r>
            <a:r>
              <a:rPr lang="ru-RU" dirty="0" err="1">
                <a:latin typeface="Constantia" pitchFamily="18" charset="0"/>
              </a:rPr>
              <a:t>Зайнетдинова</a:t>
            </a:r>
            <a:r>
              <a:rPr lang="ru-RU" dirty="0">
                <a:latin typeface="Constantia" pitchFamily="18" charset="0"/>
              </a:rPr>
              <a:t>. По стенам развешаны вышитые полотенца.</a:t>
            </a:r>
          </a:p>
          <a:p>
            <a:r>
              <a:rPr lang="ru-RU" dirty="0">
                <a:latin typeface="Constantia" pitchFamily="18" charset="0"/>
              </a:rPr>
              <a:t>   В правом углу находится письменный стол, на котором выставлена личная чернильница башкирского ученого-просветителя. Интерьер украшен картинами уфимских художников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729038" y="1304925"/>
            <a:ext cx="47529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В центре комнаты возвышается бюст М.Уметбаева работы скульптора Р.Р. Фаттахова. Перед ним на полу расстелена шкура медведя. Сотрудники музея постарались воссоздать старинный быт и внутренний интерьер дома башкирского </a:t>
            </a:r>
            <a:r>
              <a:rPr lang="ru-RU" sz="1600" dirty="0" err="1">
                <a:latin typeface="Constantia" pitchFamily="18" charset="0"/>
              </a:rPr>
              <a:t>кантонного</a:t>
            </a:r>
            <a:r>
              <a:rPr lang="ru-RU" sz="1600" dirty="0">
                <a:latin typeface="Constantia" pitchFamily="18" charset="0"/>
              </a:rPr>
              <a:t> начальника.</a:t>
            </a:r>
          </a:p>
          <a:p>
            <a:r>
              <a:rPr lang="ru-RU" sz="1600" dirty="0">
                <a:latin typeface="Constantia" pitchFamily="18" charset="0"/>
              </a:rPr>
              <a:t>   За 15 лет существования Дома-музея Уметбаева в нем побывало более тысячи человек. Часто проводятся экскурсии для учащихся школ района, встречи с творческой интеллигенцией. В книге пожеланий и учета посетителей оставили свои автографы гости из Казахстана, Турции, Германии и других стран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04925"/>
            <a:ext cx="2757488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446463" y="1341438"/>
            <a:ext cx="4895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Следующий наш объект является памятником творчеству нашего талантливого земляка. </a:t>
            </a:r>
          </a:p>
          <a:p>
            <a:r>
              <a:rPr lang="ru-RU" sz="1600" dirty="0">
                <a:latin typeface="Constantia" pitchFamily="18" charset="0"/>
              </a:rPr>
              <a:t> Это дом-музей Шарифа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 -  поэта -песенника, драматурга, писателя, переводчика, автор стихотворных сказок – и это все о человеке многогранного, яркого таланта, прославившего свой родной район, свою малую Родину деревню Карламан на всю страну. </a:t>
            </a:r>
          </a:p>
          <a:p>
            <a:r>
              <a:rPr lang="ru-RU" sz="1600" dirty="0">
                <a:latin typeface="Constantia" pitchFamily="18" charset="0"/>
              </a:rPr>
              <a:t>В 2004 году  по инициативе администрации района, при поддержке родственников и Союза писателей РБ был открыт дом- музей. Экспозицию составили личные вещи, переданные в дар вдовой писателя. Экспозиция состоит из зала экспонатов и  рабочего кабинета Ш.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" y="1844675"/>
            <a:ext cx="2443163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Библиотека-РДК\Desktop\фото по музееям\DSCN27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3789363"/>
            <a:ext cx="1973263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-РДК\Desktop\фото по музееям\DSCN2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406650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Библиотека-РДК\Desktop\фото по музееям\DSCN2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2622550" cy="19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Библиотека-РДК\Desktop\фото по музееям\DSCN27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525" y="3429000"/>
            <a:ext cx="28384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Библиотека-РДК\Desktop\фото по музееям\DSCN27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350" y="3563938"/>
            <a:ext cx="2760663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24744"/>
            <a:ext cx="532859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 Unicode" pitchFamily="34" charset="0"/>
                <a:cs typeface="Lucida Sans Unicode" pitchFamily="34" charset="0"/>
              </a:rPr>
              <a:t>   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843212" y="1484313"/>
            <a:ext cx="468111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Здравствуйте, уважаемые гости района!</a:t>
            </a:r>
          </a:p>
          <a:p>
            <a:r>
              <a:rPr lang="ru-RU" sz="1600" dirty="0">
                <a:latin typeface="Constantia" pitchFamily="18" charset="0"/>
              </a:rPr>
              <a:t>Мы рады приветствовать Вас на благодатной земле </a:t>
            </a:r>
            <a:r>
              <a:rPr lang="ru-RU" sz="1600" dirty="0" err="1">
                <a:latin typeface="Constantia" pitchFamily="18" charset="0"/>
              </a:rPr>
              <a:t>Кармаскалинской</a:t>
            </a:r>
            <a:r>
              <a:rPr lang="ru-RU" sz="1600" dirty="0">
                <a:latin typeface="Constantia" pitchFamily="18" charset="0"/>
              </a:rPr>
              <a:t>. Сегодня мы проведём экскурсию по музеям района. Представление района немыслимо без таких  значимых ярких  музеев. Это значимые объекты не только для района, но и для всей культуры. Это «Аксаковский литературный зал»(д.Старые </a:t>
            </a:r>
            <a:r>
              <a:rPr lang="ru-RU" sz="1600" dirty="0" err="1">
                <a:latin typeface="Constantia" pitchFamily="18" charset="0"/>
              </a:rPr>
              <a:t>Киешки</a:t>
            </a:r>
            <a:r>
              <a:rPr lang="ru-RU" sz="1600" dirty="0">
                <a:latin typeface="Constantia" pitchFamily="18" charset="0"/>
              </a:rPr>
              <a:t>) , «Дом-музей </a:t>
            </a:r>
            <a:r>
              <a:rPr lang="ru-RU" sz="1600" dirty="0" err="1">
                <a:latin typeface="Constantia" pitchFamily="18" charset="0"/>
              </a:rPr>
              <a:t>Мухаметсалима</a:t>
            </a:r>
            <a:r>
              <a:rPr lang="ru-RU" sz="1600" dirty="0">
                <a:latin typeface="Constantia" pitchFamily="18" charset="0"/>
              </a:rPr>
              <a:t> Уметбаева» (</a:t>
            </a:r>
            <a:r>
              <a:rPr lang="ru-RU" sz="1600" dirty="0" err="1">
                <a:latin typeface="Constantia" pitchFamily="18" charset="0"/>
              </a:rPr>
              <a:t>д.Ибрагимово</a:t>
            </a:r>
            <a:r>
              <a:rPr lang="ru-RU" sz="1600" dirty="0">
                <a:latin typeface="Constantia" pitchFamily="18" charset="0"/>
              </a:rPr>
              <a:t>), «Дом-музей Шарифа </a:t>
            </a:r>
            <a:r>
              <a:rPr lang="ru-RU" sz="1600" dirty="0" err="1">
                <a:latin typeface="Constantia" pitchFamily="18" charset="0"/>
              </a:rPr>
              <a:t>Биккула</a:t>
            </a:r>
            <a:r>
              <a:rPr lang="ru-RU" sz="1600" dirty="0">
                <a:latin typeface="Constantia" pitchFamily="18" charset="0"/>
              </a:rPr>
              <a:t>» (д.Карламан), «Выставочный зал </a:t>
            </a:r>
            <a:r>
              <a:rPr lang="ru-RU" sz="1600" dirty="0" err="1">
                <a:latin typeface="Constantia" pitchFamily="18" charset="0"/>
              </a:rPr>
              <a:t>М.М.Шаймуратова</a:t>
            </a:r>
            <a:r>
              <a:rPr lang="ru-RU" sz="1600" dirty="0">
                <a:latin typeface="Constantia" pitchFamily="18" charset="0"/>
              </a:rPr>
              <a:t>»(</a:t>
            </a:r>
            <a:r>
              <a:rPr lang="ru-RU" sz="1600" dirty="0" err="1">
                <a:latin typeface="Constantia" pitchFamily="18" charset="0"/>
              </a:rPr>
              <a:t>д.Шаймуратово</a:t>
            </a:r>
            <a:r>
              <a:rPr lang="ru-RU" sz="1600" dirty="0">
                <a:latin typeface="Constantia" pitchFamily="18" charset="0"/>
              </a:rPr>
              <a:t>), «Музей </a:t>
            </a:r>
            <a:r>
              <a:rPr lang="ru-RU" sz="1600" dirty="0" err="1">
                <a:latin typeface="Constantia" pitchFamily="18" charset="0"/>
              </a:rPr>
              <a:t>А.Ф.Юртова</a:t>
            </a:r>
            <a:r>
              <a:rPr lang="ru-RU" sz="1600" dirty="0">
                <a:latin typeface="Constantia" pitchFamily="18" charset="0"/>
              </a:rPr>
              <a:t>» (</a:t>
            </a:r>
            <a:r>
              <a:rPr lang="ru-RU" sz="1600" dirty="0" err="1">
                <a:latin typeface="Constantia" pitchFamily="18" charset="0"/>
              </a:rPr>
              <a:t>д.Ильтеряково</a:t>
            </a:r>
            <a:r>
              <a:rPr lang="ru-RU" sz="1600" dirty="0">
                <a:latin typeface="Constantia" pitchFamily="18" charset="0"/>
              </a:rPr>
              <a:t>).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286000" y="1166813"/>
            <a:ext cx="5381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В 2014 году было решено внести изменения и  дополнения в действующую экспозицию с использованием современных </a:t>
            </a:r>
            <a:r>
              <a:rPr lang="ru-RU" sz="1600" dirty="0" err="1">
                <a:latin typeface="Constantia" pitchFamily="18" charset="0"/>
              </a:rPr>
              <a:t>мультимедийных</a:t>
            </a:r>
            <a:r>
              <a:rPr lang="ru-RU" sz="1600" dirty="0">
                <a:latin typeface="Constantia" pitchFamily="18" charset="0"/>
              </a:rPr>
              <a:t> технологий. В выставочную зону были вывешены шесть выставок в виде страниц записной книжки (печать на тканевой основе стихов, фотографий, документов из жизни и творчества поэта), портрета </a:t>
            </a:r>
            <a:r>
              <a:rPr lang="ru-RU" sz="1600" dirty="0" err="1">
                <a:latin typeface="Constantia" pitchFamily="18" charset="0"/>
              </a:rPr>
              <a:t>Ш.Биккула</a:t>
            </a:r>
            <a:r>
              <a:rPr lang="ru-RU" sz="1600" dirty="0">
                <a:latin typeface="Constantia" pitchFamily="18" charset="0"/>
              </a:rPr>
              <a:t>. На приобретенном  телекоммуникационном оборудовании музея (телевизор, ноутбук, </a:t>
            </a:r>
            <a:r>
              <a:rPr lang="ru-RU" sz="1600" dirty="0" err="1">
                <a:latin typeface="Constantia" pitchFamily="18" charset="0"/>
              </a:rPr>
              <a:t>веб-камера</a:t>
            </a:r>
            <a:r>
              <a:rPr lang="ru-RU" sz="1600" dirty="0">
                <a:latin typeface="Constantia" pitchFamily="18" charset="0"/>
              </a:rPr>
              <a:t>) была внедрена технология дополненной реальности.</a:t>
            </a:r>
          </a:p>
          <a:p>
            <a:r>
              <a:rPr lang="ru-RU" sz="1600" dirty="0">
                <a:latin typeface="Constantia" pitchFamily="18" charset="0"/>
              </a:rPr>
              <a:t>В качестве метки применяются портрет Шарифа </a:t>
            </a:r>
            <a:r>
              <a:rPr lang="ru-RU" sz="1600" dirty="0" err="1">
                <a:latin typeface="Constantia" pitchFamily="18" charset="0"/>
              </a:rPr>
              <a:t>Бикулла</a:t>
            </a:r>
            <a:r>
              <a:rPr lang="ru-RU" sz="1600" dirty="0">
                <a:latin typeface="Constantia" pitchFamily="18" charset="0"/>
              </a:rPr>
              <a:t> и архив газеты «Пионеры Башкортостана», при наведении </a:t>
            </a:r>
            <a:r>
              <a:rPr lang="ru-RU" sz="1600" dirty="0" err="1">
                <a:latin typeface="Constantia" pitchFamily="18" charset="0"/>
              </a:rPr>
              <a:t>веб-камеры</a:t>
            </a:r>
            <a:r>
              <a:rPr lang="ru-RU" sz="1600" dirty="0">
                <a:latin typeface="Constantia" pitchFamily="18" charset="0"/>
              </a:rPr>
              <a:t> на которые можно увидеть дополнительную информацию из истории его жизни в виде фото и видео приложения.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1628800"/>
            <a:ext cx="53816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onstantia" pitchFamily="18" charset="0"/>
              </a:rPr>
              <a:t>Посредством телевизора и </a:t>
            </a:r>
            <a:r>
              <a:rPr lang="ru-RU" sz="1600" dirty="0" err="1">
                <a:latin typeface="Constantia" pitchFamily="18" charset="0"/>
              </a:rPr>
              <a:t>флеш-накопителя</a:t>
            </a:r>
            <a:r>
              <a:rPr lang="ru-RU" sz="1600" dirty="0">
                <a:latin typeface="Constantia" pitchFamily="18" charset="0"/>
              </a:rPr>
              <a:t> возможна демонстрация видеоматериалов о Ш. </a:t>
            </a:r>
            <a:r>
              <a:rPr lang="ru-RU" sz="1600" dirty="0" err="1">
                <a:latin typeface="Constantia" pitchFamily="18" charset="0"/>
              </a:rPr>
              <a:t>Биккуле</a:t>
            </a:r>
            <a:r>
              <a:rPr lang="ru-RU" sz="1600" dirty="0">
                <a:latin typeface="Constantia" pitchFamily="18" charset="0"/>
              </a:rPr>
              <a:t> из фондов ГУП ТРК «Башкортостан» . Для оживления пространства помещения поэта установлены </a:t>
            </a:r>
            <a:r>
              <a:rPr lang="ru-RU" sz="1600" dirty="0" err="1">
                <a:latin typeface="Constantia" pitchFamily="18" charset="0"/>
              </a:rPr>
              <a:t>аудиокомплекс</a:t>
            </a:r>
            <a:r>
              <a:rPr lang="ru-RU" sz="1600" dirty="0">
                <a:latin typeface="Constantia" pitchFamily="18" charset="0"/>
              </a:rPr>
              <a:t> и датчик движения. При прохождении посетителем в рабочую зону, где расположен импровизированный кабинет писателя, начинают автоматически изучать стихи поэта в собственном исполнении. За счет этих </a:t>
            </a:r>
            <a:r>
              <a:rPr lang="ru-RU" sz="1600" dirty="0" err="1">
                <a:latin typeface="Constantia" pitchFamily="18" charset="0"/>
              </a:rPr>
              <a:t>нововедений</a:t>
            </a:r>
            <a:r>
              <a:rPr lang="ru-RU" sz="1600" dirty="0">
                <a:latin typeface="Constantia" pitchFamily="18" charset="0"/>
              </a:rPr>
              <a:t> экспозиция музея значительно расширилась, изменила свой формат, это в свою очередь позволила увеличить поток  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23" y="1192311"/>
            <a:ext cx="2803848" cy="21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Библиотека-РДК\Desktop\фото по музееям\DSCN27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168" y="3609044"/>
            <a:ext cx="2693988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фото по музееям\DSCN27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01920"/>
            <a:ext cx="2767335" cy="206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1\Desktop\выст.залы\музей Ш.Биккула\img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175" y="1195388"/>
            <a:ext cx="2778125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779838" y="1233488"/>
            <a:ext cx="4476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Наш путь лежит в д. </a:t>
            </a:r>
            <a:r>
              <a:rPr lang="ru-RU" dirty="0" err="1">
                <a:latin typeface="Constantia" pitchFamily="18" charset="0"/>
              </a:rPr>
              <a:t>Шаймуратово</a:t>
            </a:r>
            <a:r>
              <a:rPr lang="ru-RU" dirty="0">
                <a:latin typeface="Constantia" pitchFamily="18" charset="0"/>
              </a:rPr>
              <a:t>, где расположен  выставочный зал </a:t>
            </a:r>
            <a:r>
              <a:rPr lang="ru-RU" dirty="0" err="1">
                <a:latin typeface="Constantia" pitchFamily="18" charset="0"/>
              </a:rPr>
              <a:t>им.М.М.Шаймуратова</a:t>
            </a:r>
            <a:r>
              <a:rPr lang="ru-RU" dirty="0">
                <a:latin typeface="Constantia" pitchFamily="18" charset="0"/>
              </a:rPr>
              <a:t>, который расположен в </a:t>
            </a:r>
            <a:r>
              <a:rPr lang="ru-RU" dirty="0" err="1">
                <a:latin typeface="Constantia" pitchFamily="18" charset="0"/>
              </a:rPr>
              <a:t>Шаймуратовском</a:t>
            </a:r>
            <a:r>
              <a:rPr lang="ru-RU" dirty="0">
                <a:latin typeface="Constantia" pitchFamily="18" charset="0"/>
              </a:rPr>
              <a:t> сельском многофункциональном клубе.</a:t>
            </a:r>
          </a:p>
          <a:p>
            <a:r>
              <a:rPr lang="ru-RU" dirty="0">
                <a:latin typeface="Constantia" pitchFamily="18" charset="0"/>
              </a:rPr>
              <a:t>   Он  хранит память о легендарной личности, жизненном и боевом пути командира гвардейской 112-ой Башкирской кавалерийской дивизии, который всю свою жизнь посвятил священному делу защиты Родины. Из года в год становится все меньше тех, кто знал и видел воочию генерала </a:t>
            </a:r>
            <a:r>
              <a:rPr lang="ru-RU" dirty="0" err="1">
                <a:latin typeface="Constantia" pitchFamily="18" charset="0"/>
              </a:rPr>
              <a:t>Шаймуратова</a:t>
            </a:r>
            <a:r>
              <a:rPr lang="ru-RU" dirty="0">
                <a:latin typeface="Constantia" pitchFamily="18" charset="0"/>
              </a:rPr>
              <a:t>. Но светлая память о нем жива в народе. Своего славного героя помнят и гордятся им.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7049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11550"/>
            <a:ext cx="27241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1771650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11099"/>
            <a:ext cx="2876688" cy="19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Библиотека-РДК\Desktop\фотографии по музеям\300px-Taqta_Saymor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268128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Рисунок5.pn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887" y="3357563"/>
            <a:ext cx="2922841" cy="211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3779838" y="1535113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556792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Базой выставочного зала в </a:t>
            </a:r>
            <a:r>
              <a:rPr lang="ru-RU" dirty="0" err="1"/>
              <a:t>Шаймуратовском</a:t>
            </a:r>
            <a:r>
              <a:rPr lang="ru-RU" dirty="0"/>
              <a:t> СДК стала </a:t>
            </a:r>
            <a:r>
              <a:rPr lang="ru-RU" dirty="0" err="1"/>
              <a:t>внутримузейная</a:t>
            </a:r>
            <a:r>
              <a:rPr lang="ru-RU" dirty="0"/>
              <a:t> проекционная панорама 3D-маппинг, отразившая боевой путь башкирских кавалеристов, создан конференц-зал, укомплектованный 25 мониторами и 5 проекторами,  которые позволяют демонстрировать фильмы, что является дополнением к выставленным экспонатам о легендарном полководце </a:t>
            </a:r>
            <a:r>
              <a:rPr lang="ru-RU" dirty="0" err="1"/>
              <a:t>М.М.Шаймуратове</a:t>
            </a:r>
            <a:r>
              <a:rPr lang="ru-RU" dirty="0"/>
              <a:t>.   Выставочный зал является одним из самых посещаемых.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96" y="1629677"/>
            <a:ext cx="2622599" cy="1743749"/>
          </a:xfrm>
          <a:prstGeom prst="rect">
            <a:avLst/>
          </a:prstGeom>
        </p:spPr>
      </p:pic>
      <p:pic>
        <p:nvPicPr>
          <p:cNvPr id="8" name="Рисунок 7" descr="C:\Users\1\Desktop\выст.залы\Выставочный зал им .М.М.Шаймуратова\c5197f37848bb9de63c866f1ae1801f0_1024_768_cropped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42" y="3501008"/>
            <a:ext cx="265605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2622599" cy="1743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461655"/>
            <a:ext cx="2657385" cy="1766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618" y="3429001"/>
            <a:ext cx="2626645" cy="1746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3458532"/>
            <a:ext cx="2657385" cy="1766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3635375" y="1268413"/>
            <a:ext cx="47529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 </a:t>
            </a:r>
          </a:p>
          <a:p>
            <a:r>
              <a:rPr lang="ru-RU" sz="1600" dirty="0">
                <a:latin typeface="Constantia" pitchFamily="18" charset="0"/>
              </a:rPr>
              <a:t>Уникальность выставочного зала во многом определяется обилием документов и фотоматериалов. Документы и фотографии той поры говорят о многом. Это материалы, отражающие путь мужества и славы 112-ой Башкирской кавалерийской дивизии, в частности, боевой путь его командира. Здесь представлены и портрет комдива, и коллективные фотоматериалы. Еще есть уникальные фотографии, присланные дочерью </a:t>
            </a:r>
            <a:r>
              <a:rPr lang="ru-RU" sz="1600" dirty="0" err="1">
                <a:latin typeface="Constantia" pitchFamily="18" charset="0"/>
              </a:rPr>
              <a:t>М.Шаймуратова</a:t>
            </a:r>
            <a:r>
              <a:rPr lang="ru-RU" sz="1600" dirty="0">
                <a:latin typeface="Constantia" pitchFamily="18" charset="0"/>
              </a:rPr>
              <a:t> </a:t>
            </a:r>
            <a:r>
              <a:rPr lang="ru-RU" sz="1600" dirty="0" err="1">
                <a:latin typeface="Constantia" pitchFamily="18" charset="0"/>
              </a:rPr>
              <a:t>Октябриной</a:t>
            </a:r>
            <a:r>
              <a:rPr lang="ru-RU" sz="1600" dirty="0">
                <a:latin typeface="Constantia" pitchFamily="18" charset="0"/>
              </a:rPr>
              <a:t> </a:t>
            </a:r>
            <a:r>
              <a:rPr lang="ru-RU" sz="1600" dirty="0" err="1">
                <a:latin typeface="Constantia" pitchFamily="18" charset="0"/>
              </a:rPr>
              <a:t>Минигалеевной</a:t>
            </a:r>
            <a:r>
              <a:rPr lang="ru-RU" sz="1600" dirty="0">
                <a:latin typeface="Constantia" pitchFamily="18" charset="0"/>
              </a:rPr>
              <a:t>, где генерал и его супруга запечатлены </a:t>
            </a:r>
            <a:r>
              <a:rPr lang="ru-RU" dirty="0">
                <a:latin typeface="Constantia" pitchFamily="18" charset="0"/>
              </a:rPr>
              <a:t>вместе.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219075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5" y="3422650"/>
            <a:ext cx="23526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3348038" y="1773238"/>
            <a:ext cx="4902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Большой интерес для специалистов и посетителей  представляют документы — акты, приказы, выписки. Одна из самых дорогих реликвий — земля с могилы легендарного генерала, привезенная с Украины. Книги, телеграммы, письма — все, что связано с именем М. </a:t>
            </a:r>
            <a:r>
              <a:rPr lang="ru-RU" sz="1400" dirty="0" err="1">
                <a:latin typeface="Constantia" pitchFamily="18" charset="0"/>
              </a:rPr>
              <a:t>Шаймуратова</a:t>
            </a:r>
            <a:r>
              <a:rPr lang="ru-RU" sz="1400" dirty="0">
                <a:latin typeface="Constantia" pitchFamily="18" charset="0"/>
              </a:rPr>
              <a:t>, безусловно, является достоянием выставочного зала.  Ежегодно музей посещают учащиеся из многих районов и городов республики. Проводятся экскурсии, творческие встречи. В разные годы здесь побывали почетные гости из Индии, Турции, Германии, представители ЮНЕСКО.</a:t>
            </a:r>
          </a:p>
          <a:p>
            <a:r>
              <a:rPr lang="ru-RU" sz="1400" dirty="0">
                <a:latin typeface="Constantia" pitchFamily="18" charset="0"/>
              </a:rPr>
              <a:t>Выставочный зал им. </a:t>
            </a:r>
            <a:r>
              <a:rPr lang="ru-RU" sz="1400" dirty="0" err="1">
                <a:latin typeface="Constantia" pitchFamily="18" charset="0"/>
              </a:rPr>
              <a:t>М.Шаймуратова</a:t>
            </a:r>
            <a:r>
              <a:rPr lang="ru-RU" sz="1400" dirty="0">
                <a:latin typeface="Constantia" pitchFamily="18" charset="0"/>
              </a:rPr>
              <a:t> вносит неоценимый вклад в патриотическое воспитание населения, в особенности подрастающего поколения, в духе уважения к своей истории, к малой родине — Башкортостану.</a:t>
            </a:r>
          </a:p>
        </p:txBody>
      </p:sp>
      <p:pic>
        <p:nvPicPr>
          <p:cNvPr id="3074" name="Picture 2" descr="J:\фото шаймурат\DSC002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888" y="1392238"/>
            <a:ext cx="2017712" cy="13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фото шаймурат\DSC00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644900"/>
            <a:ext cx="208915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фото шаймурат\DSC002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484784"/>
            <a:ext cx="3104119" cy="38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:\фото шаймурат\DSC002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9570" y="1484784"/>
            <a:ext cx="2742390" cy="38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2124075" y="1557338"/>
            <a:ext cx="53927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Знакомство с культурным наследием земли </a:t>
            </a:r>
            <a:r>
              <a:rPr lang="ru-RU" dirty="0" err="1">
                <a:latin typeface="Constantia" pitchFamily="18" charset="0"/>
              </a:rPr>
              <a:t>Кармаскалинской</a:t>
            </a:r>
            <a:r>
              <a:rPr lang="ru-RU" dirty="0">
                <a:latin typeface="Constantia" pitchFamily="18" charset="0"/>
              </a:rPr>
              <a:t> начнём с посещения </a:t>
            </a:r>
          </a:p>
          <a:p>
            <a:r>
              <a:rPr lang="ru-RU" dirty="0">
                <a:latin typeface="Constantia" pitchFamily="18" charset="0"/>
              </a:rPr>
              <a:t>«Аксаковского литературного зала»  в деревне Старые </a:t>
            </a:r>
            <a:r>
              <a:rPr lang="ru-RU" dirty="0" err="1">
                <a:latin typeface="Constantia" pitchFamily="18" charset="0"/>
              </a:rPr>
              <a:t>Киешки</a:t>
            </a:r>
            <a:r>
              <a:rPr lang="ru-RU" dirty="0">
                <a:latin typeface="Constantia" pitchFamily="18" charset="0"/>
              </a:rPr>
              <a:t>.  Она – одна из немногих уголков на башкирской земле, увековеченных Сергеем Тимофеевичем Аксаковым в своих знаменитых произведениях «Детские годы Багрова внука» и «Семейная хроника», уникальность этих замечательных произведений в том, что они, являясь шедеврами мировой классической литературы, одновременно являются и шедеврами краеведческой и даже специальной природоведческой литературы.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3924300" y="1484313"/>
            <a:ext cx="42116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Уважаемые экскурсанты, позвольте завершить нашу экскурсию по музеям </a:t>
            </a:r>
            <a:r>
              <a:rPr lang="ru-RU" dirty="0" err="1">
                <a:latin typeface="Constantia" pitchFamily="18" charset="0"/>
              </a:rPr>
              <a:t>Кармаскалинского</a:t>
            </a:r>
            <a:r>
              <a:rPr lang="ru-RU" dirty="0">
                <a:latin typeface="Constantia" pitchFamily="18" charset="0"/>
              </a:rPr>
              <a:t> района, по его культурным центрам. Заключительный объект – это   историко-этнографический музей имени А.Ф. </a:t>
            </a:r>
            <a:r>
              <a:rPr lang="ru-RU" dirty="0" err="1">
                <a:latin typeface="Constantia" pitchFamily="18" charset="0"/>
              </a:rPr>
              <a:t>Юртова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Ильтеряковском</a:t>
            </a:r>
            <a:r>
              <a:rPr lang="ru-RU" dirty="0">
                <a:latin typeface="Constantia" pitchFamily="18" charset="0"/>
              </a:rPr>
              <a:t> сельском клубе . Он давно уже стал местом общения селян.  </a:t>
            </a:r>
            <a:r>
              <a:rPr lang="ru-RU" dirty="0" err="1">
                <a:latin typeface="Constantia" pitchFamily="18" charset="0"/>
              </a:rPr>
              <a:t>Авксентий</a:t>
            </a:r>
            <a:r>
              <a:rPr lang="ru-RU" dirty="0">
                <a:latin typeface="Constantia" pitchFamily="18" charset="0"/>
              </a:rPr>
              <a:t> Филиппович Юртов- автор мордовской письменности, богослов и просветитель, ещё одна известная личность, которой гордятся в </a:t>
            </a:r>
            <a:r>
              <a:rPr lang="ru-RU" dirty="0" err="1">
                <a:latin typeface="Constantia" pitchFamily="18" charset="0"/>
              </a:rPr>
              <a:t>Кармаскалинском</a:t>
            </a:r>
            <a:r>
              <a:rPr lang="ru-RU" dirty="0">
                <a:latin typeface="Constantia" pitchFamily="18" charset="0"/>
              </a:rPr>
              <a:t> районе.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140493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3357563"/>
            <a:ext cx="2270125" cy="184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3878263" y="1719263"/>
            <a:ext cx="4365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Музей открыт решением Совета народных депутатов в 1994 –</a:t>
            </a:r>
            <a:r>
              <a:rPr lang="ru-RU" sz="2000" dirty="0" err="1">
                <a:latin typeface="Constantia" pitchFamily="18" charset="0"/>
              </a:rPr>
              <a:t>ом</a:t>
            </a:r>
            <a:r>
              <a:rPr lang="ru-RU" sz="2000" dirty="0">
                <a:latin typeface="Constantia" pitchFamily="18" charset="0"/>
              </a:rPr>
              <a:t> году.</a:t>
            </a:r>
          </a:p>
          <a:p>
            <a:r>
              <a:rPr lang="ru-RU" sz="2000" dirty="0">
                <a:latin typeface="Constantia" pitchFamily="18" charset="0"/>
              </a:rPr>
              <a:t>В музее имени </a:t>
            </a:r>
            <a:r>
              <a:rPr lang="ru-RU" sz="2000" dirty="0" err="1">
                <a:latin typeface="Constantia" pitchFamily="18" charset="0"/>
              </a:rPr>
              <a:t>Юртова</a:t>
            </a:r>
            <a:r>
              <a:rPr lang="ru-RU" sz="2000" dirty="0">
                <a:latin typeface="Constantia" pitchFamily="18" charset="0"/>
              </a:rPr>
              <a:t> хранится то, что передается из поколения в поколение: костюмы, предметы декоративно – прикладного творчества. Старинная утварь, инструменты, части ткацкого станка.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7788"/>
            <a:ext cx="2762250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27622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Библиотека-РДК\Desktop\фото по музееям\фото Юртов\IMG_15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625" y="4292600"/>
            <a:ext cx="1800225" cy="108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124075" y="1196752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А личные предметы </a:t>
            </a:r>
            <a:r>
              <a:rPr lang="ru-RU" sz="1600" dirty="0" err="1">
                <a:latin typeface="Constantia" pitchFamily="18" charset="0"/>
              </a:rPr>
              <a:t>А.Ф.Юртова</a:t>
            </a:r>
            <a:r>
              <a:rPr lang="ru-RU" sz="1600" dirty="0">
                <a:latin typeface="Constantia" pitchFamily="18" charset="0"/>
              </a:rPr>
              <a:t> хранятся в домашнем музее внука просветителя </a:t>
            </a:r>
            <a:r>
              <a:rPr lang="ru-RU" sz="1600" dirty="0" err="1">
                <a:latin typeface="Constantia" pitchFamily="18" charset="0"/>
              </a:rPr>
              <a:t>Юртова</a:t>
            </a:r>
            <a:r>
              <a:rPr lang="ru-RU" sz="1600" dirty="0">
                <a:latin typeface="Constantia" pitchFamily="18" charset="0"/>
              </a:rPr>
              <a:t> Анатолия Викторовича. Часто проводятся здесь содержательные встречи и экскурсии в прошлое, организуются выставки детских работ, а учащиеся местной школы занимаются поисковой работой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41663"/>
            <a:ext cx="28860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28860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286000" y="1628800"/>
            <a:ext cx="53823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Сегодня вы узнали много нового и интересного о </a:t>
            </a:r>
            <a:r>
              <a:rPr lang="ru-RU" sz="2400" dirty="0" err="1">
                <a:latin typeface="Constantia" pitchFamily="18" charset="0"/>
              </a:rPr>
              <a:t>Кармаскалинском</a:t>
            </a:r>
            <a:r>
              <a:rPr lang="ru-RU" sz="2400" dirty="0">
                <a:latin typeface="Constantia" pitchFamily="18" charset="0"/>
              </a:rPr>
              <a:t> районе. Любите свой край, берегите его!</a:t>
            </a:r>
          </a:p>
          <a:p>
            <a:r>
              <a:rPr lang="ru-RU" sz="2400" dirty="0">
                <a:latin typeface="Constantia" pitchFamily="18" charset="0"/>
              </a:rPr>
              <a:t>                До свидания ! </a:t>
            </a:r>
          </a:p>
          <a:p>
            <a:r>
              <a:rPr lang="ru-RU" sz="2400" dirty="0">
                <a:latin typeface="Constantia" pitchFamily="18" charset="0"/>
              </a:rPr>
              <a:t>                До новых встреч!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835150" y="1844825"/>
            <a:ext cx="5022850" cy="31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Важным событием XIX Международного Аксаковского праздника стало открытие Аксаковского литературного зала в </a:t>
            </a:r>
            <a:r>
              <a:rPr lang="ru-RU" dirty="0" err="1">
                <a:latin typeface="Constantia" pitchFamily="18" charset="0"/>
              </a:rPr>
              <a:t>Старокиешкинской</a:t>
            </a:r>
            <a:r>
              <a:rPr lang="ru-RU" dirty="0">
                <a:latin typeface="Constantia" pitchFamily="18" charset="0"/>
              </a:rPr>
              <a:t> средней школе </a:t>
            </a:r>
            <a:r>
              <a:rPr lang="ru-RU" dirty="0" err="1">
                <a:latin typeface="Constantia" pitchFamily="18" charset="0"/>
              </a:rPr>
              <a:t>Кармаскалинского</a:t>
            </a:r>
            <a:r>
              <a:rPr lang="ru-RU" dirty="0">
                <a:latin typeface="Constantia" pitchFamily="18" charset="0"/>
              </a:rPr>
              <a:t> района. Деревня Старые </a:t>
            </a:r>
            <a:r>
              <a:rPr lang="ru-RU" dirty="0" err="1">
                <a:latin typeface="Constantia" pitchFamily="18" charset="0"/>
              </a:rPr>
              <a:t>Киешки</a:t>
            </a:r>
            <a:r>
              <a:rPr lang="ru-RU" dirty="0">
                <a:latin typeface="Constantia" pitchFamily="18" charset="0"/>
              </a:rPr>
              <a:t> — одно из немногих мест на башкирской земле, увековеченных Сергеем Аксаковым в своих знаменитых произведениях «Детские годы </a:t>
            </a:r>
            <a:r>
              <a:rPr lang="ru-RU" dirty="0" err="1">
                <a:latin typeface="Constantia" pitchFamily="18" charset="0"/>
              </a:rPr>
              <a:t>Багрова-внука</a:t>
            </a:r>
            <a:r>
              <a:rPr lang="ru-RU" dirty="0">
                <a:latin typeface="Constantia" pitchFamily="18" charset="0"/>
              </a:rPr>
              <a:t>», «Записки охотника Оренбургской губернии».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-РДК\Desktop\фото по музееям\DSCN27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2155825"/>
            <a:ext cx="2819400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Библиотека-РДК\Desktop\фото по музееям\DSCN27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985963"/>
            <a:ext cx="27940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286000" y="144462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В музее оформлен интерьерный уголок дворянского быта начала 19 века. В экспозиции в документальной части представлены репродукции и копии архивных документов, старинных гравюр и литографий, рассказывающие не только о жизни и творчестве самого писателя. Они дают общее представление о его сыновьях-славянофилах — Константине и Иване Аксаковых, а также губернаторе Уфимском и Самарском Григории Аксакове.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26384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68413"/>
            <a:ext cx="265747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644900"/>
            <a:ext cx="26384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Библиотека-РДК\Desktop\фото по музееям\DSCN27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280828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116013" y="1773238"/>
            <a:ext cx="69119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Обилие изобразительных материалов и продуманность их отбора позволяет учителям школы использовать Аксаковский литературный зал для проведения бесед по русской литературе, по истории и биологии. Нарядное художественное убранство настраивает старшеклассников на старинный лад при проведении музыкальных и литературных вечеров. Теперь деревенские ребятишки имеют прекрасный литературный салон. Картины, рисунки семейства Аксаковых и их окружения, фортепиано и старинное кресло создают необыкновенную атмосферу погружения в ту далекую эпоху. 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-РДК\Desktop\фото по музееям\DSCN2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3703638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Библиотека-РДК\Desktop\фото по музееям\DSCN2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038" y="1446213"/>
            <a:ext cx="268128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561013" y="5283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Бюст С.Т. Аксакова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339975" y="50260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Озеро Киешки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501</TotalTime>
  <Words>1545</Words>
  <Application>Microsoft Office PowerPoint</Application>
  <PresentationFormat>Экран (4:3)</PresentationFormat>
  <Paragraphs>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Кутюр</vt:lpstr>
      <vt:lpstr>КУЛЬТУРНО-ИСТОРИЧЕСКИЙ ЭКСКУРСИОННЫЙ МАРШРУТ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Библиотека-РДК</dc:creator>
  <cp:lastModifiedBy>AlpUfa</cp:lastModifiedBy>
  <cp:revision>57</cp:revision>
  <dcterms:created xsi:type="dcterms:W3CDTF">2013-03-26T10:25:55Z</dcterms:created>
  <dcterms:modified xsi:type="dcterms:W3CDTF">2024-04-01T09:44:50Z</dcterms:modified>
</cp:coreProperties>
</file>